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11.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60"/>
  </p:handoutMasterIdLst>
  <p:sldIdLst>
    <p:sldId id="256" r:id="rId3"/>
    <p:sldId id="325" r:id="rId5"/>
    <p:sldId id="258" r:id="rId6"/>
    <p:sldId id="272" r:id="rId7"/>
    <p:sldId id="273" r:id="rId8"/>
    <p:sldId id="274" r:id="rId9"/>
    <p:sldId id="327" r:id="rId10"/>
    <p:sldId id="328" r:id="rId11"/>
    <p:sldId id="326" r:id="rId12"/>
    <p:sldId id="276" r:id="rId13"/>
    <p:sldId id="277" r:id="rId14"/>
    <p:sldId id="278" r:id="rId15"/>
    <p:sldId id="279" r:id="rId16"/>
    <p:sldId id="280" r:id="rId17"/>
    <p:sldId id="281" r:id="rId18"/>
    <p:sldId id="282" r:id="rId19"/>
    <p:sldId id="283" r:id="rId20"/>
    <p:sldId id="322" r:id="rId21"/>
    <p:sldId id="262" r:id="rId22"/>
    <p:sldId id="284" r:id="rId23"/>
    <p:sldId id="285" r:id="rId24"/>
    <p:sldId id="286" r:id="rId25"/>
    <p:sldId id="287" r:id="rId26"/>
    <p:sldId id="331" r:id="rId27"/>
    <p:sldId id="288" r:id="rId28"/>
    <p:sldId id="289" r:id="rId29"/>
    <p:sldId id="332" r:id="rId30"/>
    <p:sldId id="290" r:id="rId31"/>
    <p:sldId id="291" r:id="rId32"/>
    <p:sldId id="292" r:id="rId33"/>
    <p:sldId id="294" r:id="rId34"/>
    <p:sldId id="295" r:id="rId35"/>
    <p:sldId id="323" r:id="rId36"/>
    <p:sldId id="265" r:id="rId37"/>
    <p:sldId id="297" r:id="rId38"/>
    <p:sldId id="298" r:id="rId39"/>
    <p:sldId id="299" r:id="rId40"/>
    <p:sldId id="300" r:id="rId41"/>
    <p:sldId id="301"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4" r:id="rId58"/>
    <p:sldId id="271" r:id="rId59"/>
  </p:sldIdLst>
  <p:sldSz cx="12192000" cy="6858000"/>
  <p:notesSz cx="6858000" cy="9144000"/>
  <p:embeddedFontLst>
    <p:embeddedFont>
      <p:font typeface="SimSun" panose="02010600030101010101" pitchFamily="2" charset="-122"/>
      <p:regular r:id="rId64"/>
    </p:embeddedFont>
    <p:embeddedFont>
      <p:font typeface="Manrope SemiBold" charset="0"/>
      <p:bold r:id="rId65"/>
    </p:embeddedFont>
    <p:embeddedFont>
      <p:font typeface="Roboto Black" panose="02000000000000000000" charset="0"/>
      <p:bold r:id="rId66"/>
    </p:embeddedFont>
    <p:embeddedFont>
      <p:font typeface="Segoe UI" panose="020B0502040204020203"/>
      <p:regular r:id="rId67"/>
    </p:embeddedFont>
  </p:embeddedFontLst>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976"/>
    <a:srgbClr val="526AAB"/>
    <a:srgbClr val="FFFFFF"/>
    <a:srgbClr val="FEF4F0"/>
    <a:srgbClr val="FEF7F4"/>
    <a:srgbClr val="FDF2ED"/>
    <a:srgbClr val="FFF9F7"/>
    <a:srgbClr val="F7F6FB"/>
    <a:srgbClr val="62BCE4"/>
    <a:srgbClr val="78C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2" autoAdjust="0"/>
  </p:normalViewPr>
  <p:slideViewPr>
    <p:cSldViewPr snapToGrid="0" showGuides="1">
      <p:cViewPr varScale="1">
        <p:scale>
          <a:sx n="104" d="100"/>
          <a:sy n="104" d="100"/>
        </p:scale>
        <p:origin x="756" y="108"/>
      </p:cViewPr>
      <p:guideLst>
        <p:guide orient="horz" pos="2160"/>
        <p:guide pos="39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21.xml"/><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Roboto Black" panose="020000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Roboto Black" panose="02000000000000000000" charset="0"/>
              </a:rPr>
            </a:fld>
            <a:endParaRPr lang="zh-CN" altLang="en-US">
              <a:latin typeface="Manrope SemiBold" charset="0"/>
              <a:ea typeface="Manrope SemiBold" charset="0"/>
              <a:cs typeface="Roboto Black" panose="020000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Roboto Black" panose="020000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Roboto Black" panose="02000000000000000000" charset="0"/>
              </a:rPr>
            </a:fld>
            <a:endParaRPr lang="zh-CN" altLang="en-US">
              <a:latin typeface="Manrope SemiBold" charset="0"/>
              <a:ea typeface="Manrope SemiBold" charset="0"/>
              <a:cs typeface="Roboto Black" panose="02000000000000000000"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Roboto Black" panose="020000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Roboto Black" panose="02000000000000000000" charset="0"/>
              </a:defRPr>
            </a:lvl1pPr>
          </a:lstStyle>
          <a:p>
            <a:fld id="{4FD745CC-AEE7-48FD-9D21-BF6EF1AB19A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Roboto Black" panose="020000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Roboto Black" panose="02000000000000000000" charset="0"/>
              </a:defRPr>
            </a:lvl1pPr>
          </a:lstStyle>
          <a:p>
            <a:fld id="{EF8C2132-A0E9-4A41-991C-C4C62CB045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Roboto Black" panose="02000000000000000000" charset="0"/>
      </a:defRPr>
    </a:lvl1pPr>
    <a:lvl2pPr marL="4572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2pPr>
    <a:lvl3pPr marL="9144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3pPr>
    <a:lvl4pPr marL="13716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4pPr>
    <a:lvl5pPr marL="1828800" algn="l" defTabSz="914400" rtl="0" eaLnBrk="1" latinLnBrk="0" hangingPunct="1">
      <a:defRPr sz="1200" kern="1200">
        <a:solidFill>
          <a:schemeClr val="tx1"/>
        </a:solidFill>
        <a:latin typeface="Manrope SemiBold" charset="0"/>
        <a:ea typeface="Manrope SemiBold" charset="0"/>
        <a:cs typeface="Roboto Black" panose="020000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C2132-A0E9-4A41-991C-C4C62CB045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00A2B21-91EA-4CB5-90A3-27E50527965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FB822-67B9-4D99-8E2F-6543D69D1DB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svg"/><Relationship Id="rId15" Type="http://schemas.openxmlformats.org/officeDocument/2006/relationships/image" Target="../media/image3.png"/><Relationship Id="rId14" Type="http://schemas.openxmlformats.org/officeDocument/2006/relationships/image" Target="../media/image2.sv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Roboto Black" panose="02000000000000000000" charset="0"/>
              </a:defRPr>
            </a:lvl1pPr>
          </a:lstStyle>
          <a:p>
            <a:fld id="{E00A2B21-91EA-4CB5-90A3-27E50527965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Roboto Black" panose="020000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Roboto Black" panose="02000000000000000000" charset="0"/>
              </a:defRPr>
            </a:lvl1pPr>
          </a:lstStyle>
          <a:p>
            <a:fld id="{654FB822-67B9-4D99-8E2F-6543D69D1DBC}"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6" name="矩形 15"/>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pic>
            <p:nvPicPr>
              <p:cNvPr id="17" name="图形 1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flipV="1">
                <a:off x="0" y="5132446"/>
                <a:ext cx="12192000" cy="1725554"/>
              </a:xfrm>
              <a:prstGeom prst="rect">
                <a:avLst/>
              </a:prstGeom>
            </p:spPr>
          </p:pic>
          <p:sp>
            <p:nvSpPr>
              <p:cNvPr id="18" name="矩形 17"/>
              <p:cNvSpPr/>
              <p:nvPr/>
            </p:nvSpPr>
            <p:spPr>
              <a:xfrm>
                <a:off x="88900" y="65661"/>
                <a:ext cx="12014200" cy="6726678"/>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charset="0"/>
                </a:endParaRPr>
              </a:p>
            </p:txBody>
          </p:sp>
        </p:grpSp>
        <p:grpSp>
          <p:nvGrpSpPr>
            <p:cNvPr id="9" name="组合 8"/>
            <p:cNvGrpSpPr/>
            <p:nvPr/>
          </p:nvGrpSpPr>
          <p:grpSpPr>
            <a:xfrm>
              <a:off x="155575" y="152117"/>
              <a:ext cx="11880851" cy="6553767"/>
              <a:chOff x="155574" y="142875"/>
              <a:chExt cx="11880851" cy="6553767"/>
            </a:xfrm>
          </p:grpSpPr>
          <p:grpSp>
            <p:nvGrpSpPr>
              <p:cNvPr id="10" name="组合 9"/>
              <p:cNvGrpSpPr/>
              <p:nvPr/>
            </p:nvGrpSpPr>
            <p:grpSpPr>
              <a:xfrm>
                <a:off x="155574" y="142875"/>
                <a:ext cx="11880851" cy="701419"/>
                <a:chOff x="155574" y="142875"/>
                <a:chExt cx="11880851" cy="701419"/>
              </a:xfrm>
            </p:grpSpPr>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V="1">
                  <a:off x="155574" y="142875"/>
                  <a:ext cx="701419" cy="701419"/>
                </a:xfrm>
                <a:prstGeom prst="rect">
                  <a:avLst/>
                </a:prstGeom>
              </p:spPr>
            </p:pic>
            <p:pic>
              <p:nvPicPr>
                <p:cNvPr id="15" name="图形 1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11335006" y="142875"/>
                  <a:ext cx="701419" cy="701419"/>
                </a:xfrm>
                <a:prstGeom prst="rect">
                  <a:avLst/>
                </a:prstGeom>
              </p:spPr>
            </p:pic>
          </p:grpSp>
          <p:grpSp>
            <p:nvGrpSpPr>
              <p:cNvPr id="11" name="组合 10"/>
              <p:cNvGrpSpPr/>
              <p:nvPr/>
            </p:nvGrpSpPr>
            <p:grpSpPr>
              <a:xfrm flipV="1">
                <a:off x="155574" y="5995223"/>
                <a:ext cx="11880851" cy="701419"/>
                <a:chOff x="155574" y="142875"/>
                <a:chExt cx="11880851" cy="701419"/>
              </a:xfrm>
            </p:grpSpPr>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V="1">
                  <a:off x="155574" y="142875"/>
                  <a:ext cx="701419" cy="701419"/>
                </a:xfrm>
                <a:prstGeom prst="rect">
                  <a:avLst/>
                </a:prstGeom>
              </p:spPr>
            </p:pic>
            <p:pic>
              <p:nvPicPr>
                <p:cNvPr id="13" name="图形 12"/>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11335006" y="142875"/>
                  <a:ext cx="701419" cy="701419"/>
                </a:xfrm>
                <a:prstGeom prst="rect">
                  <a:avLst/>
                </a:prstGeom>
              </p:spPr>
            </p:pic>
          </p:gr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1.svg"/><Relationship Id="rId11" Type="http://schemas.openxmlformats.org/officeDocument/2006/relationships/slideLayout" Target="../slideLayouts/slideLayout2.xml"/><Relationship Id="rId10" Type="http://schemas.openxmlformats.org/officeDocument/2006/relationships/image" Target="../media/image20.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1.sv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11.sv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1.svg"/><Relationship Id="rId7" Type="http://schemas.openxmlformats.org/officeDocument/2006/relationships/image" Target="../media/image21.png"/><Relationship Id="rId6" Type="http://schemas.openxmlformats.org/officeDocument/2006/relationships/image" Target="../media/image6.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26.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11.sv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11.svg"/><Relationship Id="rId7" Type="http://schemas.openxmlformats.org/officeDocument/2006/relationships/image" Target="../media/image21.png"/><Relationship Id="rId6" Type="http://schemas.openxmlformats.org/officeDocument/2006/relationships/image" Target="../media/image6.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26.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sv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8.svg"/><Relationship Id="rId7" Type="http://schemas.openxmlformats.org/officeDocument/2006/relationships/image" Target="../media/image37.png"/><Relationship Id="rId6" Type="http://schemas.openxmlformats.org/officeDocument/2006/relationships/image" Target="../media/image6.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26.png"/><Relationship Id="rId2" Type="http://schemas.openxmlformats.org/officeDocument/2006/relationships/image" Target="../media/image2.svg"/><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2" name="矩形 61"/>
          <p:cNvSpPr/>
          <p:nvPr/>
        </p:nvSpPr>
        <p:spPr>
          <a:xfrm>
            <a:off x="946150" y="2007255"/>
            <a:ext cx="10299700" cy="922020"/>
          </a:xfrm>
          <a:prstGeom prst="rect">
            <a:avLst/>
          </a:prstGeom>
        </p:spPr>
        <p:txBody>
          <a:bodyPr wrap="square">
            <a:spAutoFit/>
          </a:bodyPr>
          <a:lstStyle/>
          <a:p>
            <a:pPr algn="ctr"/>
            <a:r>
              <a:rPr lang="en-US" altLang="en-US" sz="5400" dirty="0">
                <a:solidFill>
                  <a:srgbClr val="526AAB"/>
                </a:solidFill>
                <a:latin typeface="+mj-ea"/>
                <a:ea typeface="+mj-ea"/>
                <a:cs typeface="Roboto Black" panose="02000000000000000000" charset="0"/>
              </a:rPr>
              <a:t>PH</a:t>
            </a:r>
            <a:r>
              <a:rPr lang="en-US" altLang="en-US" sz="5400" dirty="0">
                <a:solidFill>
                  <a:srgbClr val="526AAB"/>
                </a:solidFill>
                <a:latin typeface="+mj-ea"/>
                <a:ea typeface="+mj-ea"/>
                <a:cs typeface="Roboto Black" panose="02000000000000000000" charset="0"/>
              </a:rPr>
              <a:t>Â</a:t>
            </a:r>
            <a:r>
              <a:rPr lang="en-US" altLang="en-US" sz="5400" dirty="0">
                <a:solidFill>
                  <a:srgbClr val="526AAB"/>
                </a:solidFill>
                <a:latin typeface="+mj-ea"/>
                <a:ea typeface="+mj-ea"/>
                <a:cs typeface="Roboto Black" panose="02000000000000000000" charset="0"/>
              </a:rPr>
              <a:t>N T</a:t>
            </a:r>
            <a:r>
              <a:rPr lang="en-US" altLang="en-US" sz="5400" dirty="0">
                <a:solidFill>
                  <a:srgbClr val="526AAB"/>
                </a:solidFill>
                <a:latin typeface="+mj-ea"/>
                <a:ea typeface="+mj-ea"/>
                <a:cs typeface="Roboto Black" panose="02000000000000000000" charset="0"/>
              </a:rPr>
              <a:t>Í</a:t>
            </a:r>
            <a:r>
              <a:rPr lang="en-US" altLang="en-US" sz="5400" dirty="0">
                <a:solidFill>
                  <a:srgbClr val="526AAB"/>
                </a:solidFill>
                <a:latin typeface="+mj-ea"/>
                <a:ea typeface="+mj-ea"/>
                <a:cs typeface="Roboto Black" panose="02000000000000000000" charset="0"/>
              </a:rPr>
              <a:t>CH KH</a:t>
            </a:r>
            <a:r>
              <a:rPr lang="en-US" altLang="en-US" sz="5400" dirty="0">
                <a:solidFill>
                  <a:srgbClr val="526AAB"/>
                </a:solidFill>
                <a:latin typeface="+mj-ea"/>
                <a:ea typeface="+mj-ea"/>
                <a:cs typeface="Roboto Black" panose="02000000000000000000" charset="0"/>
              </a:rPr>
              <a:t>Á</a:t>
            </a:r>
            <a:r>
              <a:rPr lang="en-US" altLang="en-US" sz="5400" dirty="0">
                <a:solidFill>
                  <a:srgbClr val="526AAB"/>
                </a:solidFill>
                <a:latin typeface="+mj-ea"/>
                <a:ea typeface="+mj-ea"/>
                <a:cs typeface="Roboto Black" panose="02000000000000000000" charset="0"/>
              </a:rPr>
              <a:t>M PH</a:t>
            </a:r>
            <a:r>
              <a:rPr lang="en-US" altLang="en-US" sz="5400" dirty="0">
                <a:solidFill>
                  <a:srgbClr val="526AAB"/>
                </a:solidFill>
                <a:latin typeface="+mj-ea"/>
                <a:ea typeface="+mj-ea"/>
                <a:cs typeface="Roboto Black" panose="02000000000000000000" charset="0"/>
              </a:rPr>
              <a:t>Á</a:t>
            </a:r>
            <a:r>
              <a:rPr lang="en-US" altLang="en-US" sz="5400" dirty="0">
                <a:solidFill>
                  <a:srgbClr val="526AAB"/>
                </a:solidFill>
                <a:latin typeface="+mj-ea"/>
                <a:ea typeface="+mj-ea"/>
                <a:cs typeface="Roboto Black" panose="02000000000000000000" charset="0"/>
              </a:rPr>
              <a:t> DỮ LIỆU</a:t>
            </a:r>
            <a:endParaRPr lang="en-US" altLang="en-US" sz="5400" dirty="0">
              <a:solidFill>
                <a:srgbClr val="526AAB"/>
              </a:solidFill>
              <a:latin typeface="+mj-ea"/>
              <a:ea typeface="+mj-ea"/>
              <a:cs typeface="Roboto Black" panose="02000000000000000000" charset="0"/>
            </a:endParaRPr>
          </a:p>
        </p:txBody>
      </p:sp>
      <p:pic>
        <p:nvPicPr>
          <p:cNvPr id="63" name="图形 6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8108" y="3029182"/>
            <a:ext cx="4604645" cy="182563"/>
          </a:xfrm>
          <a:prstGeom prst="rect">
            <a:avLst/>
          </a:prstGeom>
        </p:spPr>
      </p:pic>
      <p:grpSp>
        <p:nvGrpSpPr>
          <p:cNvPr id="82" name="组合 81"/>
          <p:cNvGrpSpPr/>
          <p:nvPr/>
        </p:nvGrpSpPr>
        <p:grpSpPr>
          <a:xfrm>
            <a:off x="4940300" y="1385459"/>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88" name="矩形: 圆角 87"/>
          <p:cNvSpPr/>
          <p:nvPr/>
        </p:nvSpPr>
        <p:spPr>
          <a:xfrm>
            <a:off x="1207770" y="3812540"/>
            <a:ext cx="3571240" cy="574040"/>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US" sz="1400" dirty="0">
                <a:latin typeface="Roboto Black" panose="02000000000000000000" charset="0"/>
                <a:cs typeface="Roboto Black" panose="02000000000000000000" charset="0"/>
              </a:rPr>
              <a:t>1. </a:t>
            </a:r>
            <a:r>
              <a:rPr lang="en-US" altLang="en-US" sz="1400" dirty="0">
                <a:latin typeface="Roboto Black" panose="02000000000000000000" charset="0"/>
                <a:cs typeface="Roboto Black" panose="02000000000000000000" charset="0"/>
              </a:rPr>
              <a:t>Trần Thao-3123410339</a:t>
            </a:r>
            <a:endParaRPr lang="en-US" altLang="en-US" sz="1400" dirty="0">
              <a:latin typeface="Roboto Black" panose="02000000000000000000" charset="0"/>
              <a:cs typeface="Roboto Black" panose="02000000000000000000" charset="0"/>
            </a:endParaRPr>
          </a:p>
        </p:txBody>
      </p:sp>
      <p:sp>
        <p:nvSpPr>
          <p:cNvPr id="5" name="矩形: 圆角 87"/>
          <p:cNvSpPr/>
          <p:nvPr/>
        </p:nvSpPr>
        <p:spPr>
          <a:xfrm>
            <a:off x="1207770" y="4987290"/>
            <a:ext cx="3571240" cy="574040"/>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1400" dirty="0">
                <a:latin typeface="Roboto Black" panose="02000000000000000000" charset="0"/>
                <a:cs typeface="Roboto Black" panose="02000000000000000000" charset="0"/>
              </a:rPr>
              <a:t>2.</a:t>
            </a:r>
            <a:r>
              <a:rPr lang="en-US" altLang="vi-VN" sz="1400" dirty="0">
                <a:latin typeface="Roboto Black" panose="02000000000000000000" charset="0"/>
                <a:cs typeface="Roboto Black" panose="02000000000000000000" charset="0"/>
              </a:rPr>
              <a:t> </a:t>
            </a:r>
            <a:r>
              <a:rPr lang="en-US" altLang="en-US" sz="1400" dirty="0">
                <a:latin typeface="Roboto Black" panose="02000000000000000000" charset="0"/>
                <a:cs typeface="Roboto Black" panose="02000000000000000000" charset="0"/>
              </a:rPr>
              <a:t>V</a:t>
            </a:r>
            <a:r>
              <a:rPr lang="en-US" altLang="en-US" sz="1400" dirty="0">
                <a:latin typeface="Roboto Black" panose="02000000000000000000" charset="0"/>
                <a:cs typeface="Roboto Black" panose="02000000000000000000" charset="0"/>
              </a:rPr>
              <a:t>õ</a:t>
            </a:r>
            <a:r>
              <a:rPr lang="en-US" altLang="en-US" sz="1400" dirty="0">
                <a:latin typeface="Roboto Black" panose="02000000000000000000" charset="0"/>
                <a:cs typeface="Roboto Black" panose="02000000000000000000" charset="0"/>
              </a:rPr>
              <a:t> Lập </a:t>
            </a:r>
            <a:r>
              <a:rPr lang="en-US" altLang="en-US" sz="1400" dirty="0">
                <a:latin typeface="Roboto Black" panose="02000000000000000000" charset="0"/>
                <a:cs typeface="Roboto Black" panose="02000000000000000000" charset="0"/>
              </a:rPr>
              <a:t>Đ</a:t>
            </a:r>
            <a:r>
              <a:rPr lang="en-US" altLang="en-US" sz="1400" dirty="0">
                <a:latin typeface="Roboto Black" panose="02000000000000000000" charset="0"/>
                <a:cs typeface="Roboto Black" panose="02000000000000000000" charset="0"/>
              </a:rPr>
              <a:t>ỉnh-3123410079</a:t>
            </a:r>
            <a:r>
              <a:rPr lang="vi-VN" altLang="en-US" sz="1400" dirty="0">
                <a:latin typeface="Roboto Black" panose="02000000000000000000" charset="0"/>
                <a:cs typeface="Roboto Black" panose="02000000000000000000" charset="0"/>
              </a:rPr>
              <a:t> </a:t>
            </a:r>
            <a:endParaRPr lang="vi-VN" altLang="en-US" sz="1400" dirty="0">
              <a:latin typeface="Roboto Black" panose="02000000000000000000" charset="0"/>
              <a:cs typeface="Roboto Black" panose="02000000000000000000" charset="0"/>
            </a:endParaRPr>
          </a:p>
        </p:txBody>
      </p:sp>
      <p:sp>
        <p:nvSpPr>
          <p:cNvPr id="6" name="矩形: 圆角 87"/>
          <p:cNvSpPr/>
          <p:nvPr/>
        </p:nvSpPr>
        <p:spPr>
          <a:xfrm>
            <a:off x="7045960" y="3812540"/>
            <a:ext cx="3571240" cy="574040"/>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US" sz="1400" dirty="0">
                <a:latin typeface="Roboto Black" panose="02000000000000000000" charset="0"/>
                <a:cs typeface="Roboto Black" panose="02000000000000000000" charset="0"/>
              </a:rPr>
              <a:t>3.</a:t>
            </a:r>
            <a:r>
              <a:rPr lang="en-US" altLang="vi-VN" sz="1400" dirty="0">
                <a:latin typeface="Roboto Black" panose="02000000000000000000" charset="0"/>
                <a:cs typeface="Roboto Black" panose="02000000000000000000" charset="0"/>
              </a:rPr>
              <a:t> </a:t>
            </a:r>
            <a:r>
              <a:rPr lang="en-US" altLang="en-US" sz="1400" dirty="0">
                <a:latin typeface="Roboto Black" panose="02000000000000000000" charset="0"/>
                <a:cs typeface="Roboto Black" panose="02000000000000000000" charset="0"/>
              </a:rPr>
              <a:t>V</a:t>
            </a:r>
            <a:r>
              <a:rPr lang="en-US" altLang="en-US" sz="1400" dirty="0">
                <a:latin typeface="Roboto Black" panose="02000000000000000000" charset="0"/>
                <a:cs typeface="Roboto Black" panose="02000000000000000000" charset="0"/>
              </a:rPr>
              <a:t>õ</a:t>
            </a:r>
            <a:r>
              <a:rPr lang="en-US" altLang="en-US" sz="1400" dirty="0">
                <a:latin typeface="Roboto Black" panose="02000000000000000000" charset="0"/>
                <a:cs typeface="Roboto Black" panose="02000000000000000000" charset="0"/>
              </a:rPr>
              <a:t> Hoàng Thanh An - 3121410001</a:t>
            </a:r>
            <a:r>
              <a:rPr lang="vi-VN" altLang="en-US" sz="1400" dirty="0">
                <a:latin typeface="Roboto Black" panose="02000000000000000000" charset="0"/>
                <a:cs typeface="Roboto Black" panose="02000000000000000000" charset="0"/>
              </a:rPr>
              <a:t> </a:t>
            </a:r>
            <a:endParaRPr lang="vi-VN" altLang="en-US" sz="1400" dirty="0">
              <a:latin typeface="Roboto Black" panose="02000000000000000000" charset="0"/>
              <a:cs typeface="Roboto Black" panose="02000000000000000000" charset="0"/>
            </a:endParaRPr>
          </a:p>
        </p:txBody>
      </p:sp>
      <p:sp>
        <p:nvSpPr>
          <p:cNvPr id="7" name="矩形: 圆角 87"/>
          <p:cNvSpPr/>
          <p:nvPr/>
        </p:nvSpPr>
        <p:spPr>
          <a:xfrm>
            <a:off x="7045960" y="4987290"/>
            <a:ext cx="3571240" cy="574040"/>
          </a:xfrm>
          <a:prstGeom prst="roundRect">
            <a:avLst>
              <a:gd name="adj" fmla="val 50000"/>
            </a:avLst>
          </a:prstGeom>
          <a:solidFill>
            <a:srgbClr val="526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US" sz="1400" dirty="0">
                <a:latin typeface="Roboto Black" panose="02000000000000000000" charset="0"/>
                <a:cs typeface="Roboto Black" panose="02000000000000000000" charset="0"/>
              </a:rPr>
              <a:t>4.</a:t>
            </a:r>
            <a:r>
              <a:rPr lang="en-US" altLang="vi-VN" sz="1400" dirty="0">
                <a:latin typeface="Roboto Black" panose="02000000000000000000" charset="0"/>
                <a:cs typeface="Roboto Black" panose="02000000000000000000" charset="0"/>
              </a:rPr>
              <a:t> </a:t>
            </a:r>
            <a:r>
              <a:rPr lang="vi-VN" altLang="en-US" sz="1400" dirty="0">
                <a:latin typeface="Roboto Black" panose="02000000000000000000" charset="0"/>
                <a:cs typeface="Roboto Black" panose="02000000000000000000" charset="0"/>
                <a:sym typeface="+mn-ea"/>
              </a:rPr>
              <a:t>Hạ Thị Nhi - 3120410371</a:t>
            </a:r>
            <a:endParaRPr lang="en-US" altLang="vi-VN" sz="1400" dirty="0">
              <a:latin typeface="Roboto Black" panose="02000000000000000000" charset="0"/>
              <a:cs typeface="Roboto Black" panose="02000000000000000000"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to="" calcmode="lin" valueType="num">
                                      <p:cBhvr>
                                        <p:cTn id="7" dur="1" fill="hold"/>
                                        <p:tgtEl>
                                          <p:spTgt spid="6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 to="" calcmode="lin" valueType="num">
                                      <p:cBhvr>
                                        <p:cTn id="12" dur="1" fill="hold"/>
                                        <p:tgtEl>
                                          <p:spTgt spid="8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to="" calcmode="lin" valueType="num">
                                      <p:cBhvr>
                                        <p:cTn id="2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88" grpId="0" animBg="1"/>
      <p:bldP spid="88" grpId="1" animBg="1"/>
      <p:bldP spid="5" grpId="0" animBg="1"/>
      <p:bldP spid="5" grpId="1" animBg="1"/>
      <p:bldP spid="6" grpId="0" animBg="1"/>
      <p:bldP spid="6" grpId="1" animBg="1"/>
      <p:bldP spid="7" grpId="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86205" y="361950"/>
            <a:ext cx="10515600" cy="676910"/>
          </a:xfrm>
        </p:spPr>
        <p:txBody>
          <a:bodyPr>
            <a:normAutofit fontScale="90000"/>
          </a:bodyPr>
          <a:p>
            <a:pPr>
              <a:lnSpc>
                <a:spcPct val="150000"/>
              </a:lnSpc>
            </a:pPr>
            <a:r>
              <a:rPr lang="vi-VN" sz="2220" b="1">
                <a:solidFill>
                  <a:schemeClr val="accent4"/>
                </a:solidFill>
                <a:latin typeface="Times New Roman" panose="02020603050405020304" charset="0"/>
                <a:cs typeface="Times New Roman" panose="02020603050405020304" charset="0"/>
              </a:rPr>
              <a:t>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ộ lệch chuẩn và phạm vi (range) có </a:t>
            </a:r>
            <a:r>
              <a:rPr lang="en-US" altLang="en-US" sz="2220" b="1">
                <a:solidFill>
                  <a:schemeClr val="accent4"/>
                </a:solidFill>
                <a:latin typeface="Times New Roman" panose="02020603050405020304" charset="0"/>
                <a:cs typeface="Times New Roman" panose="02020603050405020304" charset="0"/>
              </a:rPr>
              <a:t>ý</a:t>
            </a:r>
            <a:r>
              <a:rPr lang="en-US" altLang="en-US" sz="2220" b="1">
                <a:solidFill>
                  <a:schemeClr val="accent4"/>
                </a:solidFill>
                <a:latin typeface="Times New Roman" panose="02020603050405020304" charset="0"/>
                <a:cs typeface="Times New Roman" panose="02020603050405020304" charset="0"/>
              </a:rPr>
              <a:t> ngh</a:t>
            </a:r>
            <a:r>
              <a:rPr lang="en-US" altLang="en-US" sz="2220" b="1">
                <a:solidFill>
                  <a:schemeClr val="accent4"/>
                </a:solidFill>
                <a:latin typeface="Times New Roman" panose="02020603050405020304" charset="0"/>
                <a:cs typeface="Times New Roman" panose="02020603050405020304" charset="0"/>
              </a:rPr>
              <a:t>ĩ</a:t>
            </a:r>
            <a:r>
              <a:rPr lang="en-US" altLang="en-US" sz="2220" b="1">
                <a:solidFill>
                  <a:schemeClr val="accent4"/>
                </a:solidFill>
                <a:latin typeface="Times New Roman" panose="02020603050405020304" charset="0"/>
                <a:cs typeface="Times New Roman" panose="02020603050405020304" charset="0"/>
              </a:rPr>
              <a:t>a gì trong việc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ánh giá sự phân tán của </a:t>
            </a:r>
            <a:br>
              <a:rPr lang="en-US" altLang="en-US" sz="2220" b="1">
                <a:solidFill>
                  <a:schemeClr val="accent4"/>
                </a:solidFill>
                <a:latin typeface="Times New Roman" panose="02020603050405020304" charset="0"/>
                <a:cs typeface="Times New Roman" panose="02020603050405020304" charset="0"/>
              </a:rPr>
            </a:br>
            <a:r>
              <a:rPr lang="en-US" altLang="en-US" sz="2220" b="1">
                <a:solidFill>
                  <a:schemeClr val="accent4"/>
                </a:solidFill>
                <a:latin typeface="Times New Roman" panose="02020603050405020304" charset="0"/>
                <a:cs typeface="Times New Roman" panose="02020603050405020304" charset="0"/>
              </a:rPr>
              <a:t>dữ liệu?</a:t>
            </a:r>
            <a:endParaRPr lang="en-US" altLang="en-US" sz="222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449" y="362165"/>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731044" y="840955"/>
            <a:ext cx="710443" cy="271640"/>
          </a:xfrm>
          <a:prstGeom prst="rect">
            <a:avLst/>
          </a:prstGeom>
        </p:spPr>
      </p:pic>
      <p:sp>
        <p:nvSpPr>
          <p:cNvPr id="7" name="Title 1"/>
          <p:cNvSpPr>
            <a:spLocks noGrp="1"/>
          </p:cNvSpPr>
          <p:nvPr/>
        </p:nvSpPr>
        <p:spPr>
          <a:xfrm>
            <a:off x="738505" y="1065530"/>
            <a:ext cx="10515600" cy="46164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 </a:t>
            </a:r>
            <a:r>
              <a:rPr lang="en-US" altLang="en-US" sz="1800">
                <a:solidFill>
                  <a:schemeClr val="tx1"/>
                </a:solidFill>
                <a:latin typeface="Times New Roman" panose="02020603050405020304" charset="0"/>
                <a:cs typeface="Times New Roman" panose="02020603050405020304" charset="0"/>
              </a:rPr>
              <a:t>Phạm vi (Range)</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770255" y="1376045"/>
            <a:ext cx="10515600" cy="10090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Định nghĩa: Phạm vi là sự chênh lệch giữa giá trị lớn nhất và giá trị nhỏ nhất trong tập dữ liệu.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Công thức: Phạm vi = Giá trị lớn nhất (Max) - Giá trị nhỏ nhất (Min)</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738505" y="2174240"/>
            <a:ext cx="10515600" cy="588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Ý nghĩa trong đánh giá độ phân tán:</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770255" y="2527300"/>
            <a:ext cx="10515600" cy="588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Ưu điểm:</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nvSpPr>
        <p:spPr>
          <a:xfrm>
            <a:off x="738505" y="2926715"/>
            <a:ext cx="10515600" cy="988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Rất dễ hiểu và dễ tính toán. Nó cho bạn một cái nhìn tức thì về "khoảng bao phủ" tổng thể của dữ liệu.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Hữu ích để nhanh chóng nắm bắt quy mô của tập dữ liệu. </a:t>
            </a:r>
            <a:endParaRPr lang="en-US" altLang="en-US" sz="1800">
              <a:solidFill>
                <a:schemeClr val="tx1"/>
              </a:solidFill>
              <a:latin typeface="Times New Roman" panose="02020603050405020304" charset="0"/>
              <a:cs typeface="Times New Roman" panose="02020603050405020304" charset="0"/>
            </a:endParaRPr>
          </a:p>
        </p:txBody>
      </p:sp>
      <p:sp>
        <p:nvSpPr>
          <p:cNvPr id="11" name="Title 1"/>
          <p:cNvSpPr>
            <a:spLocks noGrp="1"/>
          </p:cNvSpPr>
          <p:nvPr/>
        </p:nvSpPr>
        <p:spPr>
          <a:xfrm>
            <a:off x="738505" y="3710940"/>
            <a:ext cx="10515600" cy="567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Hạn chế lớn:</a:t>
            </a:r>
            <a:endParaRPr lang="en-US" altLang="en-US" sz="1800">
              <a:solidFill>
                <a:schemeClr val="tx1"/>
              </a:solidFill>
              <a:latin typeface="Times New Roman" panose="02020603050405020304" charset="0"/>
              <a:cs typeface="Times New Roman" panose="02020603050405020304" charset="0"/>
            </a:endParaRPr>
          </a:p>
        </p:txBody>
      </p:sp>
      <p:sp>
        <p:nvSpPr>
          <p:cNvPr id="12" name="Title 1"/>
          <p:cNvSpPr>
            <a:spLocks noGrp="1"/>
          </p:cNvSpPr>
          <p:nvPr/>
        </p:nvSpPr>
        <p:spPr>
          <a:xfrm>
            <a:off x="770255" y="4078605"/>
            <a:ext cx="10515600" cy="1038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Cực kỳ nhạy cảm với giá trị ngoại lai (outliers). Chỉ cần một giá trị cực đoan duy nhất cũng có thể làm biến dạng hoàn toàn phạm vi, khiến nó không còn phản ánh chính xác sự phân tán của đa số dữ liệu.</a:t>
            </a:r>
            <a:endParaRPr lang="en-US" altLang="en-US" sz="1800">
              <a:solidFill>
                <a:schemeClr val="tx1"/>
              </a:solidFill>
              <a:latin typeface="Times New Roman" panose="02020603050405020304" charset="0"/>
              <a:cs typeface="Times New Roman" panose="02020603050405020304" charset="0"/>
            </a:endParaRPr>
          </a:p>
        </p:txBody>
      </p:sp>
      <p:sp>
        <p:nvSpPr>
          <p:cNvPr id="13" name="Title 1"/>
          <p:cNvSpPr>
            <a:spLocks noGrp="1"/>
          </p:cNvSpPr>
          <p:nvPr/>
        </p:nvSpPr>
        <p:spPr>
          <a:xfrm>
            <a:off x="622935" y="4873625"/>
            <a:ext cx="10515600" cy="565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Độ lệch chuẩn (Standard Deviation)</a:t>
            </a:r>
            <a:endParaRPr lang="en-US" altLang="en-US" sz="1800">
              <a:solidFill>
                <a:schemeClr val="tx1"/>
              </a:solidFill>
              <a:latin typeface="Times New Roman" panose="02020603050405020304" charset="0"/>
              <a:cs typeface="Times New Roman" panose="02020603050405020304" charset="0"/>
            </a:endParaRPr>
          </a:p>
        </p:txBody>
      </p:sp>
      <p:sp>
        <p:nvSpPr>
          <p:cNvPr id="14" name="Title 1"/>
          <p:cNvSpPr>
            <a:spLocks noGrp="1"/>
          </p:cNvSpPr>
          <p:nvPr/>
        </p:nvSpPr>
        <p:spPr>
          <a:xfrm>
            <a:off x="770255" y="5314315"/>
            <a:ext cx="10515600" cy="1331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Định nghĩa: Độ lệch chuẩn đo lường mức độ dao động trung bình của các điểm dữ liệu xung quanh giá trị trung bình (mean) của tập dữ liệu.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Công thức: (Căn bậc hai của phương sai) - nhưng quan trọng là hiểu ý nghĩa.</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1" fill="hold"/>
                                        <p:tgtEl>
                                          <p:spTgt spid="8"/>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1" fill="hold"/>
                                        <p:tgtEl>
                                          <p:spTgt spid="9"/>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to="" calcmode="lin" valueType="num">
                                      <p:cBhvr>
                                        <p:cTn id="42" dur="1" fill="hold"/>
                                        <p:tgtEl>
                                          <p:spTgt spid="10"/>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to="" calcmode="lin" valueType="num">
                                      <p:cBhvr>
                                        <p:cTn id="47" dur="1" fill="hold"/>
                                        <p:tgtEl>
                                          <p:spTgt spid="11"/>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to="" calcmode="lin" valueType="num">
                                      <p:cBhvr>
                                        <p:cTn id="52" dur="1" fill="hold"/>
                                        <p:tgtEl>
                                          <p:spTgt spid="12"/>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to="" calcmode="lin" valueType="num">
                                      <p:cBhvr>
                                        <p:cTn id="57" dur="1" fill="hold"/>
                                        <p:tgtEl>
                                          <p:spTgt spid="13"/>
                                        </p:tgtEl>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 to="" calcmode="lin" valueType="num">
                                      <p:cBhvr>
                                        <p:cTn id="62" dur="1" fill="hold"/>
                                        <p:tgtEl>
                                          <p:spTgt spid="1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3" grpId="0"/>
      <p:bldP spid="3"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1"/>
          <p:cNvSpPr>
            <a:spLocks noGrp="1"/>
          </p:cNvSpPr>
          <p:nvPr/>
        </p:nvSpPr>
        <p:spPr>
          <a:xfrm>
            <a:off x="738505" y="529590"/>
            <a:ext cx="10515600"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Ý nghĩa trong đánh giá độ phân tán:</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738505" y="960755"/>
            <a:ext cx="10515600"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Ưu điểm:</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738505" y="1296670"/>
            <a:ext cx="10515600" cy="1860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Sử dụng tất cả các giá trị trong tập dữ liệu, không chỉ giá trị lớn nhất và nhỏ nhất. Điều này làm cho nó là một thước đo "toàn diện" hơn nhiều.</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Ít nhạy cảm với giá trị ngoại lai hơn so với phạm vi. Nó cho biết mức độ biến động "điển hình" của dữ liệu. </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Có cùng đơn vị với dữ liệu gốc, giúp việc diễn giải trở nên dễ dàng.</a:t>
            </a:r>
            <a:endParaRPr lang="en-US" altLang="en-US" sz="1800">
              <a:solidFill>
                <a:schemeClr val="tx1"/>
              </a:solidFill>
              <a:latin typeface="Times New Roman" panose="02020603050405020304" charset="0"/>
              <a:cs typeface="Times New Roman" panose="02020603050405020304" charset="0"/>
            </a:endParaRPr>
          </a:p>
        </p:txBody>
      </p:sp>
      <p:sp>
        <p:nvSpPr>
          <p:cNvPr id="6" name="Title 1"/>
          <p:cNvSpPr>
            <a:spLocks noGrp="1"/>
          </p:cNvSpPr>
          <p:nvPr/>
        </p:nvSpPr>
        <p:spPr>
          <a:xfrm>
            <a:off x="738505" y="3011170"/>
            <a:ext cx="10515600" cy="4940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Cách diễn giải:</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738505" y="3388360"/>
            <a:ext cx="10515600" cy="181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Độ lệch chuẩn THẤP: Các điểm dữ liệu có xu hướng nằm rất gần với giá trị trung bình. Đồ thị phân bố sẽ cao và hẹp. → Độ phân tán THẤP, dữ liệu đồng đều.</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Độ lệch chuẩn CAO: Các điểm dữ liệu trải rộng trên một phạm vi giá trị lớn xung quanh giá trị trung bình. Đồ thị phân bố sẽ thấp và rộng. → Độ phân tán CAO, dữ liệu biến động mạnh.</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to="" calcmode="lin" valueType="num">
                                      <p:cBhvr>
                                        <p:cTn id="2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4" grpId="0"/>
      <p:bldP spid="4" grpId="1"/>
      <p:bldP spid="5" grpId="0"/>
      <p:bldP spid="5" grpId="1"/>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38605" y="145415"/>
            <a:ext cx="10515600" cy="562610"/>
          </a:xfrm>
        </p:spPr>
        <p:txBody>
          <a:bodyPr/>
          <a:p>
            <a:pPr>
              <a:lnSpc>
                <a:spcPct val="150000"/>
              </a:lnSpc>
            </a:pPr>
            <a:r>
              <a:rPr lang="en-US" altLang="en-US" sz="2000" b="1">
                <a:solidFill>
                  <a:schemeClr val="accent4"/>
                </a:solidFill>
                <a:latin typeface="Times New Roman" panose="02020603050405020304" charset="0"/>
                <a:cs typeface="Times New Roman" panose="02020603050405020304" charset="0"/>
              </a:rPr>
              <a:t>Sự khác biệt giữa các th</a:t>
            </a:r>
            <a:r>
              <a:rPr lang="en-US" altLang="en-US" sz="2000" b="1">
                <a:solidFill>
                  <a:schemeClr val="accent4"/>
                </a:solidFill>
                <a:latin typeface="Times New Roman" panose="02020603050405020304" charset="0"/>
                <a:cs typeface="Times New Roman" panose="02020603050405020304" charset="0"/>
              </a:rPr>
              <a:t>ư</a:t>
            </a:r>
            <a:r>
              <a:rPr lang="en-US" altLang="en-US" sz="2000" b="1">
                <a:solidFill>
                  <a:schemeClr val="accent4"/>
                </a:solidFill>
                <a:latin typeface="Times New Roman" panose="02020603050405020304" charset="0"/>
                <a:cs typeface="Times New Roman" panose="02020603050405020304" charset="0"/>
              </a:rPr>
              <a:t>ớc </a:t>
            </a:r>
            <a:r>
              <a:rPr lang="en-US" altLang="en-US" sz="2000" b="1">
                <a:solidFill>
                  <a:schemeClr val="accent4"/>
                </a:solidFill>
                <a:latin typeface="Times New Roman" panose="02020603050405020304" charset="0"/>
                <a:cs typeface="Times New Roman" panose="02020603050405020304" charset="0"/>
              </a:rPr>
              <a:t>đ</a:t>
            </a:r>
            <a:r>
              <a:rPr lang="en-US" altLang="en-US" sz="2000" b="1">
                <a:solidFill>
                  <a:schemeClr val="accent4"/>
                </a:solidFill>
                <a:latin typeface="Times New Roman" panose="02020603050405020304" charset="0"/>
                <a:cs typeface="Times New Roman" panose="02020603050405020304" charset="0"/>
              </a:rPr>
              <a:t>o nh</a:t>
            </a:r>
            <a:r>
              <a:rPr lang="en-US" altLang="en-US" sz="2000" b="1">
                <a:solidFill>
                  <a:schemeClr val="accent4"/>
                </a:solidFill>
                <a:latin typeface="Times New Roman" panose="02020603050405020304" charset="0"/>
                <a:cs typeface="Times New Roman" panose="02020603050405020304" charset="0"/>
              </a:rPr>
              <a:t>ư</a:t>
            </a:r>
            <a:r>
              <a:rPr lang="en-US" altLang="en-US" sz="2000" b="1">
                <a:solidFill>
                  <a:schemeClr val="accent4"/>
                </a:solidFill>
                <a:latin typeface="Times New Roman" panose="02020603050405020304" charset="0"/>
                <a:cs typeface="Times New Roman" panose="02020603050405020304" charset="0"/>
              </a:rPr>
              <a:t> Q1, Q2, Q3 trong biểu </a:t>
            </a:r>
            <a:r>
              <a:rPr lang="en-US" altLang="en-US" sz="2000" b="1">
                <a:solidFill>
                  <a:schemeClr val="accent4"/>
                </a:solidFill>
                <a:latin typeface="Times New Roman" panose="02020603050405020304" charset="0"/>
                <a:cs typeface="Times New Roman" panose="02020603050405020304" charset="0"/>
              </a:rPr>
              <a:t>đ</a:t>
            </a:r>
            <a:r>
              <a:rPr lang="en-US" altLang="en-US" sz="2000" b="1">
                <a:solidFill>
                  <a:schemeClr val="accent4"/>
                </a:solidFill>
                <a:latin typeface="Times New Roman" panose="02020603050405020304" charset="0"/>
                <a:cs typeface="Times New Roman" panose="02020603050405020304" charset="0"/>
              </a:rPr>
              <a:t>ồ hộp (boxplot) là gì?</a:t>
            </a:r>
            <a:endParaRPr lang="en-US" altLang="en-US" sz="200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449" y="362165"/>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04679" y="362165"/>
            <a:ext cx="710443" cy="271640"/>
          </a:xfrm>
          <a:prstGeom prst="rect">
            <a:avLst/>
          </a:prstGeom>
        </p:spPr>
      </p:pic>
      <p:sp>
        <p:nvSpPr>
          <p:cNvPr id="12" name="Title 1"/>
          <p:cNvSpPr>
            <a:spLocks noGrp="1"/>
          </p:cNvSpPr>
          <p:nvPr>
            <p:custDataLst>
              <p:tags r:id="rId3"/>
            </p:custDataLst>
          </p:nvPr>
        </p:nvSpPr>
        <p:spPr>
          <a:xfrm>
            <a:off x="600075" y="633730"/>
            <a:ext cx="10515600"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Q1 (Tứ phân vị thứ nhất):</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custDataLst>
              <p:tags r:id="rId4"/>
            </p:custDataLst>
          </p:nvPr>
        </p:nvSpPr>
        <p:spPr>
          <a:xfrm>
            <a:off x="600075" y="955675"/>
            <a:ext cx="4991100" cy="247967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Nó là </a:t>
            </a:r>
            <a:r>
              <a:rPr lang="vi-VN" altLang="en-US" sz="1800">
                <a:latin typeface="Times New Roman" panose="02020603050405020304" charset="0"/>
                <a:cs typeface="Times New Roman" panose="02020603050405020304" charset="0"/>
                <a:sym typeface="+mn-ea"/>
              </a:rPr>
              <a:t>t</a:t>
            </a:r>
            <a:r>
              <a:rPr lang="en-US" altLang="en-US" sz="1800">
                <a:latin typeface="Times New Roman" panose="02020603050405020304" charset="0"/>
                <a:cs typeface="Times New Roman" panose="02020603050405020304" charset="0"/>
                <a:sym typeface="+mn-ea"/>
              </a:rPr>
              <a:t>rung vị của nửa dưới của tập dữ liệu (nửa nằm dưới Q2).</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Vị trí: 25% số liệu nằm dưới Q1. Nó đánh dấu ranh giới dưới </a:t>
            </a:r>
            <a:endParaRPr lang="en-US" altLang="en-US" sz="1800">
              <a:latin typeface="Times New Roman" panose="02020603050405020304" charset="0"/>
              <a:cs typeface="Times New Roman" panose="02020603050405020304" charset="0"/>
              <a:sym typeface="+mn-ea"/>
            </a:endParaRPr>
          </a:p>
          <a:p>
            <a:pPr>
              <a:lnSpc>
                <a:spcPct val="150000"/>
              </a:lnSpc>
            </a:pPr>
            <a:r>
              <a:rPr lang="en-US" altLang="en-US" sz="1800">
                <a:latin typeface="Times New Roman" panose="02020603050405020304" charset="0"/>
                <a:cs typeface="Times New Roman" panose="02020603050405020304" charset="0"/>
                <a:sym typeface="+mn-ea"/>
              </a:rPr>
              <a:t>của "khoảng giữa" của dữ liệu.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Trong boxplot: Đây là cạnh dưới của cái hộp.</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custDataLst>
              <p:tags r:id="rId5"/>
            </p:custDataLst>
          </p:nvPr>
        </p:nvSpPr>
        <p:spPr>
          <a:xfrm>
            <a:off x="600075" y="3145790"/>
            <a:ext cx="4977765" cy="537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Q2 (Tứ phân vị thứ hai):</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custDataLst>
              <p:tags r:id="rId6"/>
            </p:custDataLst>
          </p:nvPr>
        </p:nvSpPr>
        <p:spPr>
          <a:xfrm>
            <a:off x="675005" y="3524250"/>
            <a:ext cx="10515600" cy="148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Đây chính là Trung vị (Median).</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Nó là </a:t>
            </a:r>
            <a:r>
              <a:rPr lang="vi-VN" altLang="en-US" sz="1800">
                <a:latin typeface="Times New Roman" panose="02020603050405020304" charset="0"/>
                <a:cs typeface="Times New Roman" panose="02020603050405020304" charset="0"/>
                <a:sym typeface="+mn-ea"/>
              </a:rPr>
              <a:t>gi</a:t>
            </a:r>
            <a:r>
              <a:rPr lang="en-US" altLang="en-US" sz="1800">
                <a:latin typeface="Times New Roman" panose="02020603050405020304" charset="0"/>
                <a:cs typeface="Times New Roman" panose="02020603050405020304" charset="0"/>
                <a:sym typeface="+mn-ea"/>
              </a:rPr>
              <a:t>á trị nằm ở chính giữa tập dữ liệu. 50% số liệu nằm dưới Q2 và 50% nằm trên Q2.</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Trong boxplot: Đây là đường vạch ngang bên trong cái hộp. Nó cho biết "trung tâm" của dữ liệu nằm ở đâu.</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custDataLst>
              <p:tags r:id="rId7"/>
            </p:custDataLst>
          </p:nvPr>
        </p:nvSpPr>
        <p:spPr>
          <a:xfrm>
            <a:off x="675005" y="4789170"/>
            <a:ext cx="5243830" cy="569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Q3 (Tứ phân vị thứ ba):</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custDataLst>
              <p:tags r:id="rId8"/>
            </p:custDataLst>
          </p:nvPr>
        </p:nvSpPr>
        <p:spPr>
          <a:xfrm>
            <a:off x="675005" y="5097145"/>
            <a:ext cx="10515600" cy="15373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Nó là gì? Trung vị của nửa trên của tập dữ liệu (nửa nằm trên Q2).</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Vị trí: 75% số liệu nằm dưới Q3. Nó đánh dấu ranh giới trên của "khoảng giữa" của dữ liệu.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Trong boxplot: Đây là cạnh trên của cái hộp.</a:t>
            </a:r>
            <a:endParaRPr lang="en-US" altLang="en-US" sz="1800">
              <a:solidFill>
                <a:schemeClr val="tx1"/>
              </a:solidFill>
              <a:latin typeface="Times New Roman" panose="02020603050405020304" charset="0"/>
              <a:cs typeface="Times New Roman" panose="02020603050405020304" charset="0"/>
            </a:endParaRPr>
          </a:p>
        </p:txBody>
      </p:sp>
      <p:pic>
        <p:nvPicPr>
          <p:cNvPr id="47" name="Picture 21"/>
          <p:cNvPicPr>
            <a:picLocks noChangeAspect="1"/>
          </p:cNvPicPr>
          <p:nvPr>
            <p:custDataLst>
              <p:tags r:id="rId9"/>
            </p:custDataLst>
          </p:nvPr>
        </p:nvPicPr>
        <p:blipFill>
          <a:blip r:embed="rId10"/>
          <a:stretch>
            <a:fillRect/>
          </a:stretch>
        </p:blipFill>
        <p:spPr>
          <a:xfrm>
            <a:off x="5577840" y="708025"/>
            <a:ext cx="5903595" cy="32810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 to="" calcmode="lin" valueType="num">
                                      <p:cBhvr>
                                        <p:cTn id="22" dur="1" fill="hold"/>
                                        <p:tgtEl>
                                          <p:spTgt spid="4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1" fill="hold"/>
                                        <p:tgtEl>
                                          <p:spTgt spid="1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to="" calcmode="lin" valueType="num">
                                      <p:cBhvr>
                                        <p:cTn id="37" dur="1" fill="hold"/>
                                        <p:tgtEl>
                                          <p:spTgt spid="7"/>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to="" calcmode="lin" valueType="num">
                                      <p:cBhvr>
                                        <p:cTn id="42" dur="1" fill="hold"/>
                                        <p:tgtEl>
                                          <p:spTgt spid="8"/>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to="" calcmode="lin" valueType="num">
                                      <p:cBhvr>
                                        <p:cTn id="47" dur="1" fill="hold"/>
                                        <p:tgtEl>
                                          <p:spTgt spid="9"/>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to="" calcmode="lin" valueType="num">
                                      <p:cBhvr>
                                        <p:cTn id="52"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P spid="3" grpId="0"/>
      <p:bldP spid="3" grpId="1"/>
      <p:bldP spid="7" grpId="0"/>
      <p:bldP spid="7" grpId="1"/>
      <p:bldP spid="8" grpId="0"/>
      <p:bldP spid="8" grpId="1"/>
      <p:bldP spid="9" grpId="0"/>
      <p:bldP spid="9" grpId="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03300" y="131445"/>
            <a:ext cx="9695815" cy="889635"/>
          </a:xfrm>
        </p:spPr>
        <p:txBody>
          <a:bodyPr>
            <a:normAutofit fontScale="90000"/>
          </a:bodyPr>
          <a:p>
            <a:pPr>
              <a:lnSpc>
                <a:spcPct val="150000"/>
              </a:lnSpc>
            </a:pPr>
            <a:r>
              <a:rPr lang="en-US" altLang="en-US" sz="2220" b="1">
                <a:solidFill>
                  <a:schemeClr val="accent4"/>
                </a:solidFill>
                <a:latin typeface="Times New Roman" panose="02020603050405020304" charset="0"/>
                <a:cs typeface="Times New Roman" panose="02020603050405020304" charset="0"/>
              </a:rPr>
              <a:t>            Làm thế nào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ể xử l</a:t>
            </a:r>
            <a:r>
              <a:rPr lang="en-US" altLang="en-US" sz="2220" b="1">
                <a:solidFill>
                  <a:schemeClr val="accent4"/>
                </a:solidFill>
                <a:latin typeface="Times New Roman" panose="02020603050405020304" charset="0"/>
                <a:cs typeface="Times New Roman" panose="02020603050405020304" charset="0"/>
              </a:rPr>
              <a:t>ý</a:t>
            </a:r>
            <a:r>
              <a:rPr lang="en-US" altLang="en-US" sz="2220" b="1">
                <a:solidFill>
                  <a:schemeClr val="accent4"/>
                </a:solidFill>
                <a:latin typeface="Times New Roman" panose="02020603050405020304" charset="0"/>
                <a:cs typeface="Times New Roman" panose="02020603050405020304" charset="0"/>
              </a:rPr>
              <a:t> giá trị thiếu (missing values) tr</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ớc khi tính toán các chỉ số </a:t>
            </a:r>
            <a:br>
              <a:rPr lang="en-US" altLang="en-US" sz="2220" b="1">
                <a:solidFill>
                  <a:schemeClr val="accent4"/>
                </a:solidFill>
                <a:latin typeface="Times New Roman" panose="02020603050405020304" charset="0"/>
                <a:cs typeface="Times New Roman" panose="02020603050405020304" charset="0"/>
              </a:rPr>
            </a:br>
            <a:r>
              <a:rPr lang="en-US" altLang="en-US" sz="2220" b="1">
                <a:solidFill>
                  <a:schemeClr val="accent4"/>
                </a:solidFill>
                <a:latin typeface="Times New Roman" panose="02020603050405020304" charset="0"/>
                <a:cs typeface="Times New Roman" panose="02020603050405020304" charset="0"/>
              </a:rPr>
              <a:t>thống kê mô tả?</a:t>
            </a:r>
            <a:endParaRPr lang="en-US" altLang="en-US" sz="222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449" y="288505"/>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04679" y="749515"/>
            <a:ext cx="710443" cy="271640"/>
          </a:xfrm>
          <a:prstGeom prst="rect">
            <a:avLst/>
          </a:prstGeom>
        </p:spPr>
      </p:pic>
      <p:sp>
        <p:nvSpPr>
          <p:cNvPr id="14" name="Title 1"/>
          <p:cNvSpPr>
            <a:spLocks noGrp="1"/>
          </p:cNvSpPr>
          <p:nvPr/>
        </p:nvSpPr>
        <p:spPr>
          <a:xfrm>
            <a:off x="799465" y="926465"/>
            <a:ext cx="10515600" cy="53594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Nhóm 1: Các Phương Pháp Đơn Giản &amp; "Ngây thơ"</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738505" y="1266825"/>
            <a:ext cx="10515600" cy="17113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Xóa (Deletion)</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Xóa toàn bộ dòng (Listwise Deletion): Loại bỏ bất kỳ dòng nào có chứa ít nhất một giá trị thiếu.</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Thay thế bằng Giá trị Cố định (Imputation with Fixed Value)</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Thay thế bằng 0, "Unknown", hoặc một hằng số đặc biệt.</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717550" y="2766695"/>
            <a:ext cx="10515600" cy="567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Nhóm 2: Các Phương Pháp Thay thế (Imputation) Thông minh hơn</a:t>
            </a:r>
            <a:endParaRPr lang="en-US" altLang="en-US" sz="1800">
              <a:solidFill>
                <a:schemeClr val="tx1"/>
              </a:solidFill>
              <a:latin typeface="Times New Roman" panose="02020603050405020304" charset="0"/>
              <a:cs typeface="Times New Roman" panose="02020603050405020304" charset="0"/>
            </a:endParaRPr>
          </a:p>
        </p:txBody>
      </p:sp>
      <p:sp>
        <p:nvSpPr>
          <p:cNvPr id="13" name="Title 1"/>
          <p:cNvSpPr>
            <a:spLocks noGrp="1"/>
          </p:cNvSpPr>
          <p:nvPr/>
        </p:nvSpPr>
        <p:spPr>
          <a:xfrm>
            <a:off x="799465" y="3129915"/>
            <a:ext cx="10515600" cy="37280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a:t>
            </a: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 Thay thế bằng Giá trị Trung tâm (Central Tendency Imputation)</a:t>
            </a: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Thay thế bằng Trung bình (Mean) hoặc Trung vị (Median).</a:t>
            </a:r>
            <a:endParaRPr lang="en-US" altLang="en-US" sz="2000">
              <a:solidFill>
                <a:schemeClr val="tx1"/>
              </a:solidFill>
              <a:latin typeface="Times New Roman" panose="02020603050405020304" charset="0"/>
              <a:cs typeface="Times New Roman" panose="02020603050405020304" charset="0"/>
            </a:endParaRPr>
          </a:p>
          <a:p>
            <a:pPr>
              <a:lnSpc>
                <a:spcPct val="150000"/>
              </a:lnSpc>
            </a:pP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 Thay thế bằng Hồi quy/Phân loại (Regression/Classification Imputation)</a:t>
            </a: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Sử dụng các biến khác không bị thiếu </a:t>
            </a:r>
            <a:r>
              <a:rPr lang="en-US" altLang="en-US" sz="2000">
                <a:solidFill>
                  <a:schemeClr val="tx1"/>
                </a:solidFill>
                <a:latin typeface="Times New Roman" panose="02020603050405020304" charset="0"/>
                <a:cs typeface="Times New Roman" panose="02020603050405020304" charset="0"/>
              </a:rPr>
              <a:t>đ</a:t>
            </a:r>
            <a:r>
              <a:rPr lang="en-US" altLang="en-US" sz="2000">
                <a:solidFill>
                  <a:schemeClr val="tx1"/>
                </a:solidFill>
                <a:latin typeface="Times New Roman" panose="02020603050405020304" charset="0"/>
                <a:cs typeface="Times New Roman" panose="02020603050405020304" charset="0"/>
              </a:rPr>
              <a:t>ể dự </a:t>
            </a:r>
            <a:r>
              <a:rPr lang="en-US" altLang="en-US" sz="2000">
                <a:solidFill>
                  <a:schemeClr val="tx1"/>
                </a:solidFill>
                <a:latin typeface="Times New Roman" panose="02020603050405020304" charset="0"/>
                <a:cs typeface="Times New Roman" panose="02020603050405020304" charset="0"/>
              </a:rPr>
              <a:t>đ</a:t>
            </a:r>
            <a:r>
              <a:rPr lang="en-US" altLang="en-US" sz="2000">
                <a:solidFill>
                  <a:schemeClr val="tx1"/>
                </a:solidFill>
                <a:latin typeface="Times New Roman" panose="02020603050405020304" charset="0"/>
                <a:cs typeface="Times New Roman" panose="02020603050405020304" charset="0"/>
              </a:rPr>
              <a:t>oán giá trị còn thiếu.</a:t>
            </a:r>
            <a:endParaRPr lang="en-US" altLang="en-US" sz="2000">
              <a:solidFill>
                <a:schemeClr val="tx1"/>
              </a:solidFill>
              <a:latin typeface="Times New Roman" panose="02020603050405020304" charset="0"/>
              <a:cs typeface="Times New Roman" panose="02020603050405020304" charset="0"/>
            </a:endParaRPr>
          </a:p>
          <a:p>
            <a:pPr>
              <a:lnSpc>
                <a:spcPct val="150000"/>
              </a:lnSpc>
            </a:pP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 Ph</a:t>
            </a:r>
            <a:r>
              <a:rPr lang="en-US" altLang="en-US" sz="2000">
                <a:solidFill>
                  <a:schemeClr val="tx1"/>
                </a:solidFill>
                <a:latin typeface="Times New Roman" panose="02020603050405020304" charset="0"/>
                <a:cs typeface="Times New Roman" panose="02020603050405020304" charset="0"/>
              </a:rPr>
              <a:t>ư</a:t>
            </a:r>
            <a:r>
              <a:rPr lang="en-US" altLang="en-US" sz="2000">
                <a:solidFill>
                  <a:schemeClr val="tx1"/>
                </a:solidFill>
                <a:latin typeface="Times New Roman" panose="02020603050405020304" charset="0"/>
                <a:cs typeface="Times New Roman" panose="02020603050405020304" charset="0"/>
              </a:rPr>
              <a:t>ơng pháp K-NN (K-Nearest Neighbors Imputation)</a:t>
            </a: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Tìm K dòng dữ liệu "giống nhất" (gần nhất) với dòng có chứa giá trị thiếu, rồi thay thế giá trị thiếu bằng trung bình (hoặc yếu vị) của K dòng </a:t>
            </a:r>
            <a:r>
              <a:rPr lang="en-US" altLang="en-US" sz="2000">
                <a:solidFill>
                  <a:schemeClr val="tx1"/>
                </a:solidFill>
                <a:latin typeface="Times New Roman" panose="02020603050405020304" charset="0"/>
                <a:cs typeface="Times New Roman" panose="02020603050405020304" charset="0"/>
              </a:rPr>
              <a:t>đ</a:t>
            </a:r>
            <a:r>
              <a:rPr lang="en-US" altLang="en-US" sz="2000">
                <a:solidFill>
                  <a:schemeClr val="tx1"/>
                </a:solidFill>
                <a:latin typeface="Times New Roman" panose="02020603050405020304" charset="0"/>
                <a:cs typeface="Times New Roman" panose="02020603050405020304" charset="0"/>
              </a:rPr>
              <a:t>ó.</a:t>
            </a:r>
            <a:endParaRPr lang="en-US" altLang="en-US" sz="2000">
              <a:solidFill>
                <a:schemeClr val="tx1"/>
              </a:solidFill>
              <a:latin typeface="Times New Roman" panose="02020603050405020304" charset="0"/>
              <a:cs typeface="Times New Roman" panose="02020603050405020304" charset="0"/>
            </a:endParaRPr>
          </a:p>
          <a:p>
            <a:pPr>
              <a:lnSpc>
                <a:spcPct val="150000"/>
              </a:lnSpc>
            </a:pP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 Ph</a:t>
            </a:r>
            <a:r>
              <a:rPr lang="en-US" altLang="en-US" sz="2000">
                <a:solidFill>
                  <a:schemeClr val="tx1"/>
                </a:solidFill>
                <a:latin typeface="Times New Roman" panose="02020603050405020304" charset="0"/>
                <a:cs typeface="Times New Roman" panose="02020603050405020304" charset="0"/>
              </a:rPr>
              <a:t>ư</a:t>
            </a:r>
            <a:r>
              <a:rPr lang="en-US" altLang="en-US" sz="2000">
                <a:solidFill>
                  <a:schemeClr val="tx1"/>
                </a:solidFill>
                <a:latin typeface="Times New Roman" panose="02020603050405020304" charset="0"/>
                <a:cs typeface="Times New Roman" panose="02020603050405020304" charset="0"/>
              </a:rPr>
              <a:t>ơng pháp MICE (Multiple Imputation by Chained Equations)</a:t>
            </a:r>
            <a:r>
              <a:rPr lang="vi-VN" altLang="en-US" sz="2000">
                <a:solidFill>
                  <a:schemeClr val="tx1"/>
                </a:solidFill>
                <a:latin typeface="Times New Roman" panose="02020603050405020304" charset="0"/>
                <a:cs typeface="Times New Roman" panose="02020603050405020304" charset="0"/>
              </a:rPr>
              <a:t>: </a:t>
            </a:r>
            <a:r>
              <a:rPr lang="en-US" altLang="en-US" sz="2000">
                <a:solidFill>
                  <a:schemeClr val="tx1"/>
                </a:solidFill>
                <a:latin typeface="Times New Roman" panose="02020603050405020304" charset="0"/>
                <a:cs typeface="Times New Roman" panose="02020603050405020304" charset="0"/>
              </a:rPr>
              <a:t>Đ</a:t>
            </a:r>
            <a:r>
              <a:rPr lang="en-US" altLang="en-US" sz="2000">
                <a:solidFill>
                  <a:schemeClr val="tx1"/>
                </a:solidFill>
                <a:latin typeface="Times New Roman" panose="02020603050405020304" charset="0"/>
                <a:cs typeface="Times New Roman" panose="02020603050405020304" charset="0"/>
              </a:rPr>
              <a:t>ây là ph</a:t>
            </a:r>
            <a:r>
              <a:rPr lang="en-US" altLang="en-US" sz="2000">
                <a:solidFill>
                  <a:schemeClr val="tx1"/>
                </a:solidFill>
                <a:latin typeface="Times New Roman" panose="02020603050405020304" charset="0"/>
                <a:cs typeface="Times New Roman" panose="02020603050405020304" charset="0"/>
              </a:rPr>
              <a:t>ư</a:t>
            </a:r>
            <a:r>
              <a:rPr lang="en-US" altLang="en-US" sz="2000">
                <a:solidFill>
                  <a:schemeClr val="tx1"/>
                </a:solidFill>
                <a:latin typeface="Times New Roman" panose="02020603050405020304" charset="0"/>
                <a:cs typeface="Times New Roman" panose="02020603050405020304" charset="0"/>
              </a:rPr>
              <a:t>ơng pháp tinh vi và mạnh mẽ nhất. Nó tạo ra nhiều bản sao của tập dữ liệu, mỗi bản sao có các giá trị </a:t>
            </a:r>
            <a:r>
              <a:rPr lang="en-US" altLang="en-US" sz="2000">
                <a:solidFill>
                  <a:schemeClr val="tx1"/>
                </a:solidFill>
                <a:latin typeface="Times New Roman" panose="02020603050405020304" charset="0"/>
                <a:cs typeface="Times New Roman" panose="02020603050405020304" charset="0"/>
              </a:rPr>
              <a:t>đư</a:t>
            </a:r>
            <a:r>
              <a:rPr lang="en-US" altLang="en-US" sz="2000">
                <a:solidFill>
                  <a:schemeClr val="tx1"/>
                </a:solidFill>
                <a:latin typeface="Times New Roman" panose="02020603050405020304" charset="0"/>
                <a:cs typeface="Times New Roman" panose="02020603050405020304" charset="0"/>
              </a:rPr>
              <a:t>ợc thay thế khác nhau một chút. Sau </a:t>
            </a:r>
            <a:r>
              <a:rPr lang="en-US" altLang="en-US" sz="2000">
                <a:solidFill>
                  <a:schemeClr val="tx1"/>
                </a:solidFill>
                <a:latin typeface="Times New Roman" panose="02020603050405020304" charset="0"/>
                <a:cs typeface="Times New Roman" panose="02020603050405020304" charset="0"/>
              </a:rPr>
              <a:t>đ</a:t>
            </a:r>
            <a:r>
              <a:rPr lang="en-US" altLang="en-US" sz="2000">
                <a:solidFill>
                  <a:schemeClr val="tx1"/>
                </a:solidFill>
                <a:latin typeface="Times New Roman" panose="02020603050405020304" charset="0"/>
                <a:cs typeface="Times New Roman" panose="02020603050405020304" charset="0"/>
              </a:rPr>
              <a:t>ó, phân tích trên từng bản sao và kết hợp kết quả lại.</a:t>
            </a:r>
            <a:endParaRPr lang="en-US" altLang="en-US" sz="20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to="" calcmode="lin" valueType="num">
                                      <p:cBhvr>
                                        <p:cTn id="27" dur="1" fill="hold"/>
                                        <p:tgtEl>
                                          <p:spTgt spid="3"/>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to="" calcmode="lin" valueType="num">
                                      <p:cBhvr>
                                        <p:cTn id="32" dur="1" fill="hold"/>
                                        <p:tgtEl>
                                          <p:spTgt spid="7"/>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to="" calcmode="lin" valueType="num">
                                      <p:cBhvr>
                                        <p:cTn id="37" dur="1" fill="hold"/>
                                        <p:tgtEl>
                                          <p:spTgt spid="1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3" grpId="0"/>
      <p:bldP spid="3" grpId="1"/>
      <p:bldP spid="7" grpId="0"/>
      <p:bldP spid="7" grpId="1"/>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2775" y="288290"/>
            <a:ext cx="10606405" cy="676910"/>
          </a:xfrm>
        </p:spPr>
        <p:txBody>
          <a:bodyPr>
            <a:normAutofit fontScale="90000"/>
          </a:bodyPr>
          <a:p>
            <a:pPr>
              <a:lnSpc>
                <a:spcPct val="150000"/>
              </a:lnSpc>
            </a:pPr>
            <a:r>
              <a:rPr lang="en-US" altLang="en-US" sz="2220" b="1">
                <a:solidFill>
                  <a:schemeClr val="accent4"/>
                </a:solidFill>
                <a:latin typeface="Times New Roman" panose="02020603050405020304" charset="0"/>
                <a:cs typeface="Times New Roman" panose="02020603050405020304" charset="0"/>
              </a:rPr>
              <a:t>               Bạn có thể giải thích cách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ọc và diễn giải một biểu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ồ histogram hoặc boxplot từ dữ liệu thực tế không?</a:t>
            </a:r>
            <a:endParaRPr lang="en-US" altLang="en-US" sz="222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8449" y="288505"/>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04679" y="749515"/>
            <a:ext cx="710443" cy="271640"/>
          </a:xfrm>
          <a:prstGeom prst="rect">
            <a:avLst/>
          </a:prstGeom>
        </p:spPr>
      </p:pic>
      <p:sp>
        <p:nvSpPr>
          <p:cNvPr id="14" name="Title 1"/>
          <p:cNvSpPr>
            <a:spLocks noGrp="1"/>
          </p:cNvSpPr>
          <p:nvPr/>
        </p:nvSpPr>
        <p:spPr>
          <a:xfrm>
            <a:off x="612140" y="965200"/>
            <a:ext cx="3728720" cy="1142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a:t>
            </a:r>
            <a:r>
              <a:rPr lang="vi-VN" altLang="en-US" sz="1800" u="sng">
                <a:latin typeface="Times New Roman" panose="02020603050405020304" charset="0"/>
                <a:cs typeface="Times New Roman" panose="02020603050405020304" charset="0"/>
                <a:sym typeface="+mn-ea"/>
              </a:rPr>
              <a:t> </a:t>
            </a:r>
            <a:r>
              <a:rPr lang="en-US" altLang="en-US" sz="1800" u="sng">
                <a:latin typeface="Times New Roman" panose="02020603050405020304" charset="0"/>
                <a:cs typeface="Times New Roman" panose="02020603050405020304" charset="0"/>
                <a:sym typeface="+mn-ea"/>
              </a:rPr>
              <a:t>Biểu đồ Histogram - "Bức tranh toàn cảnh về Phân phối"</a:t>
            </a:r>
            <a:endParaRPr lang="en-US" altLang="en-US" sz="1800">
              <a:solidFill>
                <a:schemeClr val="tx1"/>
              </a:solidFill>
              <a:latin typeface="Times New Roman" panose="02020603050405020304" charset="0"/>
              <a:cs typeface="Times New Roman" panose="02020603050405020304" charset="0"/>
            </a:endParaRPr>
          </a:p>
        </p:txBody>
      </p:sp>
      <p:pic>
        <p:nvPicPr>
          <p:cNvPr id="33" name="Picture 9"/>
          <p:cNvPicPr>
            <a:picLocks noChangeAspect="1"/>
          </p:cNvPicPr>
          <p:nvPr/>
        </p:nvPicPr>
        <p:blipFill>
          <a:blip r:embed="rId3"/>
          <a:stretch>
            <a:fillRect/>
          </a:stretch>
        </p:blipFill>
        <p:spPr>
          <a:xfrm>
            <a:off x="4058920" y="749300"/>
            <a:ext cx="6367780" cy="3035935"/>
          </a:xfrm>
          <a:prstGeom prst="rect">
            <a:avLst/>
          </a:prstGeom>
          <a:noFill/>
          <a:ln>
            <a:noFill/>
          </a:ln>
        </p:spPr>
      </p:pic>
      <p:sp>
        <p:nvSpPr>
          <p:cNvPr id="5" name="Title 1"/>
          <p:cNvSpPr>
            <a:spLocks noGrp="1"/>
          </p:cNvSpPr>
          <p:nvPr/>
        </p:nvSpPr>
        <p:spPr>
          <a:xfrm>
            <a:off x="738505" y="3217545"/>
            <a:ext cx="3061970" cy="567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u="sng">
                <a:latin typeface="Times New Roman" panose="02020603050405020304" charset="0"/>
                <a:cs typeface="Times New Roman" panose="02020603050405020304" charset="0"/>
                <a:sym typeface="+mn-ea"/>
              </a:rPr>
              <a:t> </a:t>
            </a:r>
            <a:r>
              <a:rPr lang="en-US" altLang="en-US" sz="1800" u="sng">
                <a:latin typeface="Times New Roman" panose="02020603050405020304" charset="0"/>
                <a:cs typeface="Times New Roman" panose="02020603050405020304" charset="0"/>
                <a:sym typeface="+mn-ea"/>
              </a:rPr>
              <a:t>Cách đọc:</a:t>
            </a:r>
            <a:endParaRPr lang="en-US" altLang="en-US" sz="1800">
              <a:solidFill>
                <a:schemeClr val="tx1"/>
              </a:solidFill>
              <a:latin typeface="Times New Roman" panose="02020603050405020304" charset="0"/>
              <a:cs typeface="Times New Roman" panose="02020603050405020304" charset="0"/>
            </a:endParaRPr>
          </a:p>
        </p:txBody>
      </p:sp>
      <p:sp>
        <p:nvSpPr>
          <p:cNvPr id="13" name="Title 1"/>
          <p:cNvSpPr>
            <a:spLocks noGrp="1"/>
          </p:cNvSpPr>
          <p:nvPr/>
        </p:nvSpPr>
        <p:spPr>
          <a:xfrm>
            <a:off x="738505" y="3632200"/>
            <a:ext cx="10515600" cy="17545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Trục ngang (X): Thể hiện các khoảng giá trị của dữ liệu (ví dụ: khoảng điểm số, khoảng thu nhập).</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Trục dọc (Y): Thể hiện tần suất (số lượng) các quan sát rơi vào mỗi khoảng giá trị.</a:t>
            </a:r>
            <a:endParaRPr lang="en-US" altLang="en-US" sz="1800">
              <a:solidFill>
                <a:schemeClr val="tx1"/>
              </a:solidFill>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Các cột (Bars): Mỗi cột đại diện cho một khoảng giá trị. Cột càng cao có nghĩa là càng nhiều dữ liệu nằm trong khoảng đó.</a:t>
            </a:r>
            <a:endParaRPr lang="en-US" altLang="en-US" sz="1800">
              <a:solidFill>
                <a:schemeClr val="tx1"/>
              </a:solidFill>
              <a:latin typeface="Times New Roman" panose="02020603050405020304" charset="0"/>
              <a:cs typeface="Times New Roman" panose="02020603050405020304" charset="0"/>
            </a:endParaRPr>
          </a:p>
        </p:txBody>
      </p:sp>
      <p:sp>
        <p:nvSpPr>
          <p:cNvPr id="15" name="Title 1"/>
          <p:cNvSpPr>
            <a:spLocks noGrp="1"/>
          </p:cNvSpPr>
          <p:nvPr/>
        </p:nvSpPr>
        <p:spPr>
          <a:xfrm>
            <a:off x="612140" y="5261610"/>
            <a:ext cx="10515600" cy="650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thực tế: Điểm thi cuối kỳ của 100 sinh viên</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 to="" calcmode="lin" valueType="num">
                                      <p:cBhvr>
                                        <p:cTn id="27" dur="1" fill="hold"/>
                                        <p:tgtEl>
                                          <p:spTgt spid="33"/>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to="" calcmode="lin" valueType="num">
                                      <p:cBhvr>
                                        <p:cTn id="32" dur="1" fill="hold"/>
                                        <p:tgtEl>
                                          <p:spTgt spid="5"/>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to="" calcmode="lin" valueType="num">
                                      <p:cBhvr>
                                        <p:cTn id="37" dur="1" fill="hold"/>
                                        <p:tgtEl>
                                          <p:spTgt spid="13"/>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to="" calcmode="lin" valueType="num">
                                      <p:cBhvr>
                                        <p:cTn id="42" dur="1" fill="hold"/>
                                        <p:tgtEl>
                                          <p:spTgt spid="1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5" grpId="0"/>
      <p:bldP spid="5" grpId="1"/>
      <p:bldP spid="13" grpId="0"/>
      <p:bldP spid="13" grpId="1"/>
      <p:bldP spid="15" grpId="0"/>
      <p:bldP spid="1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781050" y="2882900"/>
            <a:ext cx="10515600" cy="1092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Phân phối lệch trái (Negative Skew): Nếu đuôi của phân phối kéo dài về phía điểm thấp (0-4), điều đó có nghĩa là có một nhóm nhỏ sinh viên bị điểm rất kém, trong khi hầu hết đều đạt điểm khá cao.</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781050" y="3757930"/>
            <a:ext cx="10515600" cy="5251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Xu hướng trung tâm:</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781050" y="4072890"/>
            <a:ext cx="10515600" cy="106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Bằng mắt thường, bạn có thể ước lượng số trung bình (mean) và trung vị (median) nằm ở đâu. Trong ví dụ này, chúng có thể nằm quanh khoảng 7-8 điểm.</a:t>
            </a:r>
            <a:endParaRPr lang="en-US" altLang="en-US" sz="1800">
              <a:solidFill>
                <a:schemeClr val="tx1"/>
              </a:solidFill>
              <a:latin typeface="Times New Roman" panose="02020603050405020304" charset="0"/>
              <a:cs typeface="Times New Roman" panose="02020603050405020304" charset="0"/>
            </a:endParaRPr>
          </a:p>
        </p:txBody>
      </p:sp>
      <p:sp>
        <p:nvSpPr>
          <p:cNvPr id="6" name="Title 1"/>
          <p:cNvSpPr>
            <a:spLocks noGrp="1"/>
          </p:cNvSpPr>
          <p:nvPr/>
        </p:nvSpPr>
        <p:spPr>
          <a:xfrm>
            <a:off x="781050" y="4973320"/>
            <a:ext cx="10515600" cy="534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Độ phân tán:</a:t>
            </a:r>
            <a:endParaRPr lang="en-US" altLang="en-US" sz="1800">
              <a:solidFill>
                <a:schemeClr val="tx1"/>
              </a:solidFill>
              <a:latin typeface="Times New Roman" panose="02020603050405020304" charset="0"/>
              <a:cs typeface="Times New Roman" panose="02020603050405020304" charset="0"/>
            </a:endParaRPr>
          </a:p>
        </p:txBody>
      </p:sp>
      <p:sp>
        <p:nvSpPr>
          <p:cNvPr id="16" name="Title 15"/>
          <p:cNvSpPr>
            <a:spLocks noGrp="1"/>
          </p:cNvSpPr>
          <p:nvPr>
            <p:ph type="title"/>
          </p:nvPr>
        </p:nvSpPr>
        <p:spPr>
          <a:xfrm>
            <a:off x="738505" y="5380990"/>
            <a:ext cx="10515600" cy="1397000"/>
          </a:xfrm>
        </p:spPr>
        <p:txBody>
          <a:bodyPr>
            <a:normAutofit/>
          </a:bodyPr>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 trải dài từ 0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ến 10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cho thấy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có sự chênh lệch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áng kể.</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Nếu các cột rất "nhọn" và tập trung quanh một khoảng hẹp,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phân tán thấp (sinh viên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ều có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gần nh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 nhau). Nếu các cột "trải rộng",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phân tán cao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chênh lệch nhiều).</a:t>
            </a:r>
            <a:endParaRPr lang="en-US" altLang="en-US" sz="1800">
              <a:latin typeface="Times New Roman" panose="02020603050405020304" charset="0"/>
              <a:cs typeface="Times New Roman" panose="02020603050405020304" charset="0"/>
            </a:endParaRPr>
          </a:p>
        </p:txBody>
      </p:sp>
      <p:sp>
        <p:nvSpPr>
          <p:cNvPr id="12" name="Title 1"/>
          <p:cNvSpPr>
            <a:spLocks noGrp="1"/>
          </p:cNvSpPr>
          <p:nvPr/>
        </p:nvSpPr>
        <p:spPr>
          <a:xfrm>
            <a:off x="738505" y="2043430"/>
            <a:ext cx="10862310" cy="1092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Phân phối có dạng "chuông" (Unimodal): Bạn thấy một "đỉnh" duy nhất ở khoảng điểm 7-8. Điều này cho thấy đa số sinh viên có điểm số tập trung quanh mức này.</a:t>
            </a:r>
            <a:endParaRPr lang="en-US" altLang="en-US" sz="1800">
              <a:solidFill>
                <a:schemeClr val="tx1"/>
              </a:solidFill>
              <a:latin typeface="Times New Roman" panose="02020603050405020304" charset="0"/>
              <a:cs typeface="Times New Roman" panose="02020603050405020304" charset="0"/>
            </a:endParaRPr>
          </a:p>
        </p:txBody>
      </p:sp>
      <p:sp>
        <p:nvSpPr>
          <p:cNvPr id="11" name="Title 1"/>
          <p:cNvSpPr>
            <a:spLocks noGrp="1"/>
          </p:cNvSpPr>
          <p:nvPr/>
        </p:nvSpPr>
        <p:spPr>
          <a:xfrm>
            <a:off x="781050" y="1659890"/>
            <a:ext cx="5234305" cy="513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Hình dạng phân phối:</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612775" y="292735"/>
            <a:ext cx="10515600" cy="1513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Giả sử bạn có biểu đồ histogram sau:</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(Hình ảnh minh họa trong tưởng tượng: Một histogram với trục X là "Điểm số" từ 0-10, trục Y là "Số sinh viên". Các cột cao dần từ 0-7 điểm, đỉnh cao nhất ở khoảng 7-8 điểm, sau đó thấp dần từ 8-10 điểm).</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to="" calcmode="lin" valueType="num">
                                      <p:cBhvr>
                                        <p:cTn id="17" dur="1" fill="hold"/>
                                        <p:tgtEl>
                                          <p:spTgt spid="1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to="" calcmode="lin" valueType="num">
                                      <p:cBhvr>
                                        <p:cTn id="27" dur="1" fill="hold"/>
                                        <p:tgtEl>
                                          <p:spTgt spid="4"/>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to="" calcmode="lin" valueType="num">
                                      <p:cBhvr>
                                        <p:cTn id="32" dur="1" fill="hold"/>
                                        <p:tgtEl>
                                          <p:spTgt spid="5"/>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to="" calcmode="lin" valueType="num">
                                      <p:cBhvr>
                                        <p:cTn id="37" dur="1" fill="hold"/>
                                        <p:tgtEl>
                                          <p:spTgt spid="6"/>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to="" calcmode="lin" valueType="num">
                                      <p:cBhvr>
                                        <p:cTn id="42" dur="1" fill="hold"/>
                                        <p:tgtEl>
                                          <p:spTgt spid="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2" grpId="0"/>
      <p:bldP spid="12" grpId="1"/>
      <p:bldP spid="14" grpId="0"/>
      <p:bldP spid="14" grpId="1"/>
      <p:bldP spid="4" grpId="0"/>
      <p:bldP spid="4" grpId="1"/>
      <p:bldP spid="5" grpId="0"/>
      <p:bldP spid="5" grpId="1"/>
      <p:bldP spid="6" grpId="0"/>
      <p:bldP spid="6" grpId="1"/>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938530" y="801370"/>
            <a:ext cx="4754245" cy="1876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u="sng">
                <a:latin typeface="Times New Roman" panose="02020603050405020304" charset="0"/>
                <a:cs typeface="Times New Roman" panose="02020603050405020304" charset="0"/>
                <a:sym typeface="+mn-ea"/>
              </a:rPr>
              <a:t>* </a:t>
            </a:r>
            <a:r>
              <a:rPr lang="en-US" altLang="en-US" sz="1800" u="sng">
                <a:latin typeface="Times New Roman" panose="02020603050405020304" charset="0"/>
                <a:cs typeface="Times New Roman" panose="02020603050405020304" charset="0"/>
                <a:sym typeface="+mn-ea"/>
              </a:rPr>
              <a:t>Biểu đồ Boxplot (Box-and-Whisker Plot) - "Bức tranh tóm tắt 5 điểm"</a:t>
            </a:r>
            <a:endParaRPr lang="en-US" altLang="en-US" sz="1800">
              <a:solidFill>
                <a:schemeClr val="tx1"/>
              </a:solidFill>
              <a:latin typeface="Times New Roman" panose="02020603050405020304" charset="0"/>
              <a:cs typeface="Times New Roman" panose="02020603050405020304" charset="0"/>
            </a:endParaRPr>
          </a:p>
        </p:txBody>
      </p:sp>
      <p:pic>
        <p:nvPicPr>
          <p:cNvPr id="34" name="Picture 10"/>
          <p:cNvPicPr>
            <a:picLocks noChangeAspect="1"/>
          </p:cNvPicPr>
          <p:nvPr/>
        </p:nvPicPr>
        <p:blipFill>
          <a:blip r:embed="rId1"/>
          <a:stretch>
            <a:fillRect/>
          </a:stretch>
        </p:blipFill>
        <p:spPr>
          <a:xfrm>
            <a:off x="5693410" y="457200"/>
            <a:ext cx="4532630" cy="4481830"/>
          </a:xfrm>
          <a:prstGeom prst="rect">
            <a:avLst/>
          </a:prstGeom>
          <a:noFill/>
          <a:ln>
            <a:noFill/>
          </a:ln>
        </p:spPr>
      </p:pic>
      <p:sp>
        <p:nvSpPr>
          <p:cNvPr id="7" name="Title 1"/>
          <p:cNvSpPr>
            <a:spLocks noGrp="1"/>
          </p:cNvSpPr>
          <p:nvPr/>
        </p:nvSpPr>
        <p:spPr>
          <a:xfrm>
            <a:off x="938530" y="4065905"/>
            <a:ext cx="3796665" cy="534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u="sng">
                <a:latin typeface="Times New Roman" panose="02020603050405020304" charset="0"/>
                <a:cs typeface="Times New Roman" panose="02020603050405020304" charset="0"/>
                <a:sym typeface="+mn-ea"/>
              </a:rPr>
              <a:t>Cách đọc:</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938530" y="4674235"/>
            <a:ext cx="10515600" cy="1429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Hãy tưởng tượng một boxplot cho cùng tập dữ liệu điểm thi trên:</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(Hình ảnh minh họa trong tưởng tượng: Một boxplot nằm ngang. Từ trái sang phải: Một dấu chấm ở 1.5 điểm (outlier), "râu" trái kéo từ 4 đến 5, cạnh hộp bên trái ở 5.5, đường vạch trong hộp ở 7.5, cạnh hộp bên phải ở 8.5, "râu" phải kéo từ 8.5 đến 9.5).</a:t>
            </a:r>
            <a:r>
              <a:rPr lang="vi-VN" altLang="en-US" sz="1800">
                <a:latin typeface="Times New Roman" panose="02020603050405020304" charset="0"/>
                <a:cs typeface="Times New Roman" panose="02020603050405020304" charset="0"/>
                <a:sym typeface="+mn-ea"/>
              </a:rPr>
              <a:t> </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to="" calcmode="lin" valueType="num">
                                      <p:cBhvr>
                                        <p:cTn id="12" dur="1" fill="hold"/>
                                        <p:tgtEl>
                                          <p:spTgt spid="3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to="" calcmode="lin" valueType="num">
                                      <p:cBhvr>
                                        <p:cTn id="17" dur="1" fill="hold"/>
                                        <p:tgtEl>
                                          <p:spTgt spid="7"/>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to="" calcmode="lin" valueType="num">
                                      <p:cBhvr>
                                        <p:cTn id="22"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7" grpId="0"/>
      <p:bldP spid="7" grpId="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36980" y="3830955"/>
            <a:ext cx="5117465" cy="1485265"/>
          </a:xfrm>
        </p:spPr>
        <p:txBody>
          <a:bodyPr>
            <a:normAutofit fontScale="90000"/>
          </a:bodyPr>
          <a:p>
            <a:pPr>
              <a:lnSpc>
                <a:spcPct val="150000"/>
              </a:lnSpc>
            </a:pPr>
            <a:r>
              <a:rPr lang="en-US" altLang="en-US" sz="2220" b="1">
                <a:solidFill>
                  <a:schemeClr val="accent4"/>
                </a:solidFill>
                <a:latin typeface="Times New Roman" panose="02020603050405020304" charset="0"/>
                <a:cs typeface="Times New Roman" panose="02020603050405020304" charset="0"/>
              </a:rPr>
              <a:t>Khi gặp một tập dữ liệu có giá trị ngoại lai (outliers), bạn sẽ xử l</a:t>
            </a:r>
            <a:r>
              <a:rPr lang="en-US" altLang="en-US" sz="2220" b="1">
                <a:solidFill>
                  <a:schemeClr val="accent4"/>
                </a:solidFill>
                <a:latin typeface="Times New Roman" panose="02020603050405020304" charset="0"/>
                <a:cs typeface="Times New Roman" panose="02020603050405020304" charset="0"/>
              </a:rPr>
              <a:t>ý</a:t>
            </a:r>
            <a:r>
              <a:rPr lang="en-US" altLang="en-US" sz="2220" b="1">
                <a:solidFill>
                  <a:schemeClr val="accent4"/>
                </a:solidFill>
                <a:latin typeface="Times New Roman" panose="02020603050405020304" charset="0"/>
                <a:cs typeface="Times New Roman" panose="02020603050405020304" charset="0"/>
              </a:rPr>
              <a:t> chúng nh</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 thế nào tr</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ớc khi thực hiện thống kê mô tả?</a:t>
            </a:r>
            <a:endParaRPr lang="en-US" altLang="en-US" sz="222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3014" y="3927055"/>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5976799" y="4892890"/>
            <a:ext cx="710443" cy="271640"/>
          </a:xfrm>
          <a:prstGeom prst="rect">
            <a:avLst/>
          </a:prstGeom>
        </p:spPr>
      </p:pic>
      <p:pic>
        <p:nvPicPr>
          <p:cNvPr id="3" name="Picture 1"/>
          <p:cNvPicPr>
            <a:picLocks noChangeAspect="1"/>
          </p:cNvPicPr>
          <p:nvPr/>
        </p:nvPicPr>
        <p:blipFill>
          <a:blip r:embed="rId3"/>
          <a:stretch>
            <a:fillRect/>
          </a:stretch>
        </p:blipFill>
        <p:spPr>
          <a:xfrm>
            <a:off x="7117080" y="2413000"/>
            <a:ext cx="4454525" cy="4016375"/>
          </a:xfrm>
          <a:prstGeom prst="rect">
            <a:avLst/>
          </a:prstGeom>
          <a:noFill/>
          <a:ln>
            <a:noFill/>
          </a:ln>
        </p:spPr>
      </p:pic>
      <p:sp>
        <p:nvSpPr>
          <p:cNvPr id="5" name="Title 1"/>
          <p:cNvSpPr>
            <a:spLocks noGrp="1"/>
          </p:cNvSpPr>
          <p:nvPr/>
        </p:nvSpPr>
        <p:spPr>
          <a:xfrm>
            <a:off x="688975" y="131445"/>
            <a:ext cx="262445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u="sng">
                <a:latin typeface="Times New Roman" panose="02020603050405020304" charset="0"/>
                <a:cs typeface="Times New Roman" panose="02020603050405020304" charset="0"/>
                <a:sym typeface="+mn-ea"/>
              </a:rPr>
              <a:t>Cách diễn giải:</a:t>
            </a:r>
            <a:endParaRPr lang="en-US" altLang="en-US" sz="1800">
              <a:solidFill>
                <a:schemeClr val="tx1"/>
              </a:solidFill>
              <a:latin typeface="Times New Roman" panose="02020603050405020304" charset="0"/>
              <a:cs typeface="Times New Roman" panose="02020603050405020304" charset="0"/>
            </a:endParaRPr>
          </a:p>
        </p:txBody>
      </p:sp>
      <p:sp>
        <p:nvSpPr>
          <p:cNvPr id="18" name="Title 17"/>
          <p:cNvSpPr>
            <a:spLocks noGrp="1"/>
          </p:cNvSpPr>
          <p:nvPr/>
        </p:nvSpPr>
        <p:spPr>
          <a:xfrm>
            <a:off x="688975" y="564515"/>
            <a:ext cx="10515600" cy="2572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Vị trí trung tâm: Trung vị là 7.5, cho thấy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iển hình" của một sinh viên là 7.5.</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phân tán: IQR = 3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ây là một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phân tán trung bình.</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Hình dạng: </a:t>
            </a:r>
            <a:r>
              <a:rPr lang="en-US" altLang="en-US" sz="1800">
                <a:latin typeface="Times New Roman" panose="02020603050405020304" charset="0"/>
                <a:cs typeface="Times New Roman" panose="02020603050405020304" charset="0"/>
              </a:rPr>
              <a:t>Đư</a:t>
            </a:r>
            <a:r>
              <a:rPr lang="en-US" altLang="en-US" sz="1800">
                <a:latin typeface="Times New Roman" panose="02020603050405020304" charset="0"/>
                <a:cs typeface="Times New Roman" panose="02020603050405020304" charset="0"/>
              </a:rPr>
              <a:t>ờng trung vị (7.5) nằm hơi lệch về phía d</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ới của hộp (gần Q1 hơn Q3).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iều này cho thấy phân phối hơi lệch phải (Positive Skew) - tức là phần dữ liệu bên phải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cao) trải dài hơn một chút so với bên trái.</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ngoại lai: Có một giá trị ngoại lai cần </a:t>
            </a:r>
            <a:r>
              <a:rPr lang="en-US" altLang="en-US" sz="1800">
                <a:latin typeface="Times New Roman" panose="02020603050405020304" charset="0"/>
                <a:cs typeface="Times New Roman" panose="02020603050405020304" charset="0"/>
              </a:rPr>
              <a:t>đư</a:t>
            </a:r>
            <a:r>
              <a:rPr lang="en-US" altLang="en-US" sz="1800">
                <a:latin typeface="Times New Roman" panose="02020603050405020304" charset="0"/>
                <a:cs typeface="Times New Roman" panose="02020603050405020304" charset="0"/>
              </a:rPr>
              <a:t>ợc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iều tra thêm.</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to="" calcmode="lin" valueType="num">
                                      <p:cBhvr>
                                        <p:cTn id="12" dur="1" fill="hold"/>
                                        <p:tgtEl>
                                          <p:spTgt spid="1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to="" calcmode="lin" valueType="num">
                                      <p:cBhvr>
                                        <p:cTn id="22" dur="1" fill="hold"/>
                                        <p:tgtEl>
                                          <p:spTgt spid="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8" grpId="0"/>
      <p:bldP spid="18" grpId="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05155" y="641350"/>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1</a:t>
            </a:r>
            <a:endParaRPr lang="en-US" altLang="en-US" sz="1800" b="1" i="1">
              <a:latin typeface="Times New Roman" panose="02020603050405020304" charset="0"/>
              <a:cs typeface="Times New Roman" panose="02020603050405020304" charset="0"/>
              <a:sym typeface="+mn-ea"/>
            </a:endParaRPr>
          </a:p>
        </p:txBody>
      </p:sp>
      <p:sp>
        <p:nvSpPr>
          <p:cNvPr id="4" name="Title 3"/>
          <p:cNvSpPr>
            <a:spLocks noGrp="1"/>
          </p:cNvSpPr>
          <p:nvPr>
            <p:ph type="title"/>
          </p:nvPr>
        </p:nvSpPr>
        <p:spPr>
          <a:xfrm>
            <a:off x="743585" y="1132840"/>
            <a:ext cx="10515600" cy="1344930"/>
          </a:xfrm>
        </p:spPr>
        <p:txBody>
          <a:bodyPr>
            <a:normAutofit/>
          </a:bodyPr>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Thực hiện thống kê mô tả trên tập dữ liệu về phân loại chất 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ợng r</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ỏ. Dữ liệu lấy tại https://www.kaggle.com/code/eisgandar/red-wine-quality-eda-classification.</a:t>
            </a:r>
            <a:endParaRPr lang="en-US" altLang="en-US" sz="1800">
              <a:latin typeface="Times New Roman" panose="02020603050405020304" charset="0"/>
              <a:cs typeface="Times New Roman" panose="02020603050405020304" charset="0"/>
            </a:endParaRPr>
          </a:p>
        </p:txBody>
      </p:sp>
      <p:sp>
        <p:nvSpPr>
          <p:cNvPr id="5" name="Text Placeholder 6"/>
          <p:cNvSpPr>
            <a:spLocks noGrp="1"/>
          </p:cNvSpPr>
          <p:nvPr/>
        </p:nvSpPr>
        <p:spPr>
          <a:xfrm>
            <a:off x="605155" y="2702560"/>
            <a:ext cx="491299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a:t>
            </a:r>
            <a:r>
              <a:rPr lang="vi-VN" altLang="en-US" sz="1800" b="1" i="1">
                <a:latin typeface="Times New Roman" panose="02020603050405020304" charset="0"/>
                <a:cs typeface="Times New Roman" panose="02020603050405020304" charset="0"/>
                <a:sym typeface="+mn-ea"/>
              </a:rPr>
              <a:t>2</a:t>
            </a:r>
            <a:endParaRPr lang="vi-VN" altLang="en-US" sz="1800" b="1" i="1">
              <a:latin typeface="Times New Roman" panose="02020603050405020304" charset="0"/>
              <a:cs typeface="Times New Roman" panose="02020603050405020304" charset="0"/>
              <a:sym typeface="+mn-ea"/>
            </a:endParaRPr>
          </a:p>
        </p:txBody>
      </p:sp>
      <p:sp>
        <p:nvSpPr>
          <p:cNvPr id="6" name="Title 3"/>
          <p:cNvSpPr>
            <a:spLocks noGrp="1"/>
          </p:cNvSpPr>
          <p:nvPr/>
        </p:nvSpPr>
        <p:spPr>
          <a:xfrm>
            <a:off x="743585" y="3335655"/>
            <a:ext cx="10515600" cy="13449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Thực hiện thống kê mô tả trên tập dữ liệu về bệnh tiểu </a:t>
            </a:r>
            <a:r>
              <a:rPr lang="en-US" altLang="en-US" sz="1800">
                <a:latin typeface="Times New Roman" panose="02020603050405020304" charset="0"/>
                <a:cs typeface="Times New Roman" panose="02020603050405020304" charset="0"/>
              </a:rPr>
              <a:t>đư</a:t>
            </a:r>
            <a:r>
              <a:rPr lang="en-US" altLang="en-US" sz="1800">
                <a:latin typeface="Times New Roman" panose="02020603050405020304" charset="0"/>
                <a:cs typeface="Times New Roman" panose="02020603050405020304" charset="0"/>
              </a:rPr>
              <a:t>ờng. Dữ liệu lấy tại https://www.kaggle.com/code/vincentlugat/pima-indians-diabetes-eda-prediction-0-906.</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4" grpId="0"/>
      <p:bldP spid="4" grpId="1"/>
      <p:bldP spid="5" grpId="0"/>
      <p:bldP spid="5"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grpSp>
        <p:nvGrpSpPr>
          <p:cNvPr id="82" name="组合 81"/>
          <p:cNvGrpSpPr/>
          <p:nvPr/>
        </p:nvGrpSpPr>
        <p:grpSpPr>
          <a:xfrm>
            <a:off x="4940300" y="5787770"/>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31" name="组合 30"/>
          <p:cNvGrpSpPr/>
          <p:nvPr/>
        </p:nvGrpSpPr>
        <p:grpSpPr>
          <a:xfrm>
            <a:off x="747339" y="2039735"/>
            <a:ext cx="10173448" cy="1014730"/>
            <a:chOff x="746384" y="1612384"/>
            <a:chExt cx="10173448" cy="1014730"/>
          </a:xfrm>
        </p:grpSpPr>
        <p:sp>
          <p:nvSpPr>
            <p:cNvPr id="32" name="矩形 31"/>
            <p:cNvSpPr/>
            <p:nvPr/>
          </p:nvSpPr>
          <p:spPr>
            <a:xfrm>
              <a:off x="1606809" y="1612384"/>
              <a:ext cx="8665845" cy="1014730"/>
            </a:xfrm>
            <a:prstGeom prst="rect">
              <a:avLst/>
            </a:prstGeom>
          </p:spPr>
          <p:txBody>
            <a:bodyPr wrap="square">
              <a:spAutoFit/>
            </a:bodyPr>
            <a:lstStyle/>
            <a:p>
              <a:pPr algn="l">
                <a:lnSpc>
                  <a:spcPct val="150000"/>
                </a:lnSpc>
              </a:pPr>
              <a:r>
                <a:rPr lang="en-US" altLang="en-US" sz="2000" b="1" dirty="0">
                  <a:solidFill>
                    <a:srgbClr val="526AAB"/>
                  </a:solidFill>
                  <a:latin typeface="Times New Roman" panose="02020603050405020304" charset="0"/>
                  <a:cs typeface="Times New Roman" panose="02020603050405020304" charset="0"/>
                </a:rPr>
                <a:t>Trực quan hóa dữ liệu có vai trò gì trong phân tích dữ liệu? Tại sao nó quan trọng trong khám phá dữ liệu (EDA)?</a:t>
              </a:r>
              <a:endParaRPr lang="en-US" altLang="en-US" sz="2000" b="1" dirty="0">
                <a:solidFill>
                  <a:srgbClr val="526AAB"/>
                </a:solidFill>
                <a:latin typeface="Times New Roman" panose="02020603050405020304" charset="0"/>
                <a:cs typeface="Times New Roman" panose="02020603050405020304" charset="0"/>
              </a:endParaRPr>
            </a:p>
          </p:txBody>
        </p:sp>
        <p:pic>
          <p:nvPicPr>
            <p:cNvPr id="33" name="图形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384" y="1828384"/>
              <a:ext cx="710443" cy="271640"/>
            </a:xfrm>
            <a:prstGeom prst="rect">
              <a:avLst/>
            </a:prstGeom>
          </p:spPr>
        </p:pic>
        <p:pic>
          <p:nvPicPr>
            <p:cNvPr id="34" name="图形 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209389" y="2254469"/>
              <a:ext cx="710443" cy="271640"/>
            </a:xfrm>
            <a:prstGeom prst="rect">
              <a:avLst/>
            </a:prstGeom>
          </p:spPr>
        </p:pic>
      </p:grpSp>
      <p:sp>
        <p:nvSpPr>
          <p:cNvPr id="35" name="矩形 34"/>
          <p:cNvSpPr/>
          <p:nvPr/>
        </p:nvSpPr>
        <p:spPr>
          <a:xfrm>
            <a:off x="1020445" y="512693"/>
            <a:ext cx="10299700" cy="1753235"/>
          </a:xfrm>
          <a:prstGeom prst="rect">
            <a:avLst/>
          </a:prstGeom>
        </p:spPr>
        <p:txBody>
          <a:bodyPr wrap="square">
            <a:spAutoFit/>
          </a:bodyPr>
          <a:lstStyle/>
          <a:p>
            <a:pPr algn="ctr"/>
            <a:r>
              <a:rPr lang="en-US" altLang="zh-CN" sz="5400" dirty="0">
                <a:solidFill>
                  <a:srgbClr val="F79976"/>
                </a:solidFill>
                <a:latin typeface="Times New Roman" panose="02020603050405020304" charset="0"/>
                <a:ea typeface="+mj-ea"/>
                <a:cs typeface="Times New Roman" panose="02020603050405020304" charset="0"/>
              </a:rPr>
              <a:t>P</a:t>
            </a:r>
            <a:r>
              <a:rPr lang="vi-VN" altLang="en-US" sz="5400" dirty="0">
                <a:solidFill>
                  <a:srgbClr val="F79976"/>
                </a:solidFill>
                <a:latin typeface="Times New Roman" panose="02020603050405020304" charset="0"/>
                <a:ea typeface="+mj-ea"/>
                <a:cs typeface="Times New Roman" panose="02020603050405020304" charset="0"/>
              </a:rPr>
              <a:t>HẦN II. </a:t>
            </a:r>
            <a:r>
              <a:rPr lang="en-US" altLang="en-US" sz="5400" dirty="0">
                <a:solidFill>
                  <a:schemeClr val="accent4"/>
                </a:solidFill>
                <a:latin typeface="Times New Roman" panose="02020603050405020304" charset="0"/>
                <a:ea typeface="+mj-ea"/>
                <a:cs typeface="Times New Roman" panose="02020603050405020304" charset="0"/>
              </a:rPr>
              <a:t>XỬ L</a:t>
            </a:r>
            <a:r>
              <a:rPr lang="en-US" altLang="en-US" sz="5400" dirty="0">
                <a:solidFill>
                  <a:schemeClr val="accent4"/>
                </a:solidFill>
                <a:latin typeface="Times New Roman" panose="02020603050405020304" charset="0"/>
                <a:ea typeface="+mj-ea"/>
                <a:cs typeface="Times New Roman" panose="02020603050405020304" charset="0"/>
              </a:rPr>
              <a:t>Ý</a:t>
            </a:r>
            <a:r>
              <a:rPr lang="en-US" altLang="en-US" sz="5400" dirty="0">
                <a:solidFill>
                  <a:schemeClr val="accent4"/>
                </a:solidFill>
                <a:latin typeface="Times New Roman" panose="02020603050405020304" charset="0"/>
                <a:ea typeface="+mj-ea"/>
                <a:cs typeface="Times New Roman" panose="02020603050405020304" charset="0"/>
              </a:rPr>
              <a:t> V</a:t>
            </a:r>
            <a:r>
              <a:rPr lang="en-US" altLang="en-US" sz="5400" dirty="0">
                <a:solidFill>
                  <a:schemeClr val="accent4"/>
                </a:solidFill>
                <a:latin typeface="Times New Roman" panose="02020603050405020304" charset="0"/>
                <a:ea typeface="+mj-ea"/>
                <a:cs typeface="Times New Roman" panose="02020603050405020304" charset="0"/>
              </a:rPr>
              <a:t>À</a:t>
            </a:r>
            <a:r>
              <a:rPr lang="en-US" altLang="en-US" sz="5400" dirty="0">
                <a:solidFill>
                  <a:schemeClr val="accent4"/>
                </a:solidFill>
                <a:latin typeface="Times New Roman" panose="02020603050405020304" charset="0"/>
                <a:ea typeface="+mj-ea"/>
                <a:cs typeface="Times New Roman" panose="02020603050405020304" charset="0"/>
              </a:rPr>
              <a:t> TRỰC QUAN H</a:t>
            </a:r>
            <a:r>
              <a:rPr lang="en-US" altLang="en-US" sz="5400" dirty="0">
                <a:solidFill>
                  <a:schemeClr val="accent4"/>
                </a:solidFill>
                <a:latin typeface="Times New Roman" panose="02020603050405020304" charset="0"/>
                <a:ea typeface="+mj-ea"/>
                <a:cs typeface="Times New Roman" panose="02020603050405020304" charset="0"/>
              </a:rPr>
              <a:t>Ó</a:t>
            </a:r>
            <a:r>
              <a:rPr lang="en-US" altLang="en-US" sz="5400" dirty="0">
                <a:solidFill>
                  <a:schemeClr val="accent4"/>
                </a:solidFill>
                <a:latin typeface="Times New Roman" panose="02020603050405020304" charset="0"/>
                <a:ea typeface="+mj-ea"/>
                <a:cs typeface="Times New Roman" panose="02020603050405020304" charset="0"/>
              </a:rPr>
              <a:t>A DỮ LIỆU</a:t>
            </a:r>
            <a:endParaRPr lang="en-US" altLang="en-US" sz="5400" dirty="0">
              <a:solidFill>
                <a:schemeClr val="accent4"/>
              </a:solidFill>
              <a:latin typeface="Times New Roman" panose="02020603050405020304" charset="0"/>
              <a:ea typeface="+mj-ea"/>
              <a:cs typeface="Times New Roman" panose="02020603050405020304" charset="0"/>
            </a:endParaRPr>
          </a:p>
        </p:txBody>
      </p:sp>
      <p:sp>
        <p:nvSpPr>
          <p:cNvPr id="2" name="Title 1"/>
          <p:cNvSpPr>
            <a:spLocks noGrp="1"/>
          </p:cNvSpPr>
          <p:nvPr>
            <p:ph type="title"/>
          </p:nvPr>
        </p:nvSpPr>
        <p:spPr>
          <a:xfrm>
            <a:off x="1020445" y="3533140"/>
            <a:ext cx="10515600" cy="2214245"/>
          </a:xfrm>
        </p:spPr>
        <p:txBody>
          <a:bodyPr>
            <a:normAutofit/>
          </a:bodyPr>
          <a:p>
            <a:pPr algn="l">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Giúp Hiểu dữ liệu Nhanh chóng và Trực quan</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Khám phá các Mẫu hình, Xu hướng và Mối quan hệ</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Phát hiện Điểm bất th</a:t>
            </a:r>
            <a:r>
              <a:rPr lang="en-US" altLang="en-US" sz="1800">
                <a:latin typeface="Times New Roman" panose="02020603050405020304" charset="0"/>
                <a:cs typeface="Times New Roman" panose="02020603050405020304" charset="0"/>
              </a:rPr>
              <a:t>ường và Giá trị Ngoại lai (Outliers)</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Truyền </a:t>
            </a:r>
            <a:r>
              <a:rPr lang="en-US" altLang="en-US" sz="1800">
                <a:latin typeface="Times New Roman" panose="02020603050405020304" charset="0"/>
                <a:cs typeface="Times New Roman" panose="02020603050405020304" charset="0"/>
              </a:rPr>
              <a:t>đạt Thông tin và Kể chuyện bằng Dữ liệu (Data Storytelling)</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Kiểm tra Giả thuyết và Xác nhận Kết quả</a:t>
            </a:r>
            <a:endParaRPr lang="en-US" altLang="en-US" sz="1800">
              <a:latin typeface="Times New Roman" panose="02020603050405020304" charset="0"/>
              <a:cs typeface="Times New Roman" panose="02020603050405020304" charset="0"/>
            </a:endParaRPr>
          </a:p>
        </p:txBody>
      </p:sp>
      <p:sp>
        <p:nvSpPr>
          <p:cNvPr id="14" name="Title 1"/>
          <p:cNvSpPr>
            <a:spLocks noGrp="1"/>
          </p:cNvSpPr>
          <p:nvPr/>
        </p:nvSpPr>
        <p:spPr>
          <a:xfrm>
            <a:off x="1207770" y="3070860"/>
            <a:ext cx="10515600"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Vai trò của Trực quan hóa dữ liệu trong Phân tích Dữ liệu</a:t>
            </a:r>
            <a:endParaRPr lang="en-US" altLang="en-US" sz="1800">
              <a:solidFill>
                <a:schemeClr val="tx1"/>
              </a:solidFill>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to="" calcmode="lin" valueType="num">
                                      <p:cBhvr>
                                        <p:cTn id="7" dur="1" fill="hold"/>
                                        <p:tgtEl>
                                          <p:spTgt spid="3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to="" calcmode="lin" valueType="num">
                                      <p:cBhvr>
                                        <p:cTn id="12" dur="1" fill="hold"/>
                                        <p:tgtEl>
                                          <p:spTgt spid="3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to="" calcmode="lin" valueType="num">
                                      <p:cBhvr>
                                        <p:cTn id="17" dur="1" fill="hold"/>
                                        <p:tgtEl>
                                          <p:spTgt spid="1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to="" calcmode="lin" valueType="num">
                                      <p:cBhvr>
                                        <p:cTn id="22"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14" grpId="0"/>
      <p:bldP spid="14" grpId="1"/>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Oval 20"/>
          <p:cNvSpPr/>
          <p:nvPr/>
        </p:nvSpPr>
        <p:spPr>
          <a:xfrm>
            <a:off x="2125771" y="3920212"/>
            <a:ext cx="515043" cy="537865"/>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8" name="Oval 21"/>
          <p:cNvSpPr/>
          <p:nvPr/>
        </p:nvSpPr>
        <p:spPr>
          <a:xfrm>
            <a:off x="3365070" y="5013648"/>
            <a:ext cx="537865" cy="519892"/>
          </a:xfrm>
          <a:custGeom>
            <a:avLst/>
            <a:gdLst>
              <a:gd name="T0" fmla="*/ 8000 w 9600"/>
              <a:gd name="T1" fmla="*/ 960 h 9280"/>
              <a:gd name="T2" fmla="*/ 7360 w 9600"/>
              <a:gd name="T3" fmla="*/ 960 h 9280"/>
              <a:gd name="T4" fmla="*/ 7360 w 9600"/>
              <a:gd name="T5" fmla="*/ 320 h 9280"/>
              <a:gd name="T6" fmla="*/ 7040 w 9600"/>
              <a:gd name="T7" fmla="*/ 0 h 9280"/>
              <a:gd name="T8" fmla="*/ 6720 w 9600"/>
              <a:gd name="T9" fmla="*/ 320 h 9280"/>
              <a:gd name="T10" fmla="*/ 6720 w 9600"/>
              <a:gd name="T11" fmla="*/ 960 h 9280"/>
              <a:gd name="T12" fmla="*/ 2880 w 9600"/>
              <a:gd name="T13" fmla="*/ 960 h 9280"/>
              <a:gd name="T14" fmla="*/ 2880 w 9600"/>
              <a:gd name="T15" fmla="*/ 320 h 9280"/>
              <a:gd name="T16" fmla="*/ 2560 w 9600"/>
              <a:gd name="T17" fmla="*/ 0 h 9280"/>
              <a:gd name="T18" fmla="*/ 2240 w 9600"/>
              <a:gd name="T19" fmla="*/ 320 h 9280"/>
              <a:gd name="T20" fmla="*/ 2240 w 9600"/>
              <a:gd name="T21" fmla="*/ 960 h 9280"/>
              <a:gd name="T22" fmla="*/ 1600 w 9600"/>
              <a:gd name="T23" fmla="*/ 960 h 9280"/>
              <a:gd name="T24" fmla="*/ 0 w 9600"/>
              <a:gd name="T25" fmla="*/ 2560 h 9280"/>
              <a:gd name="T26" fmla="*/ 0 w 9600"/>
              <a:gd name="T27" fmla="*/ 7680 h 9280"/>
              <a:gd name="T28" fmla="*/ 1600 w 9600"/>
              <a:gd name="T29" fmla="*/ 9280 h 9280"/>
              <a:gd name="T30" fmla="*/ 8000 w 9600"/>
              <a:gd name="T31" fmla="*/ 9280 h 9280"/>
              <a:gd name="T32" fmla="*/ 9600 w 9600"/>
              <a:gd name="T33" fmla="*/ 7680 h 9280"/>
              <a:gd name="T34" fmla="*/ 9600 w 9600"/>
              <a:gd name="T35" fmla="*/ 2560 h 9280"/>
              <a:gd name="T36" fmla="*/ 8000 w 9600"/>
              <a:gd name="T37" fmla="*/ 960 h 9280"/>
              <a:gd name="T38" fmla="*/ 640 w 9600"/>
              <a:gd name="T39" fmla="*/ 2560 h 9280"/>
              <a:gd name="T40" fmla="*/ 1600 w 9600"/>
              <a:gd name="T41" fmla="*/ 1600 h 9280"/>
              <a:gd name="T42" fmla="*/ 2240 w 9600"/>
              <a:gd name="T43" fmla="*/ 1600 h 9280"/>
              <a:gd name="T44" fmla="*/ 2240 w 9600"/>
              <a:gd name="T45" fmla="*/ 3520 h 9280"/>
              <a:gd name="T46" fmla="*/ 2560 w 9600"/>
              <a:gd name="T47" fmla="*/ 3840 h 9280"/>
              <a:gd name="T48" fmla="*/ 2880 w 9600"/>
              <a:gd name="T49" fmla="*/ 3520 h 9280"/>
              <a:gd name="T50" fmla="*/ 2880 w 9600"/>
              <a:gd name="T51" fmla="*/ 1600 h 9280"/>
              <a:gd name="T52" fmla="*/ 6720 w 9600"/>
              <a:gd name="T53" fmla="*/ 1600 h 9280"/>
              <a:gd name="T54" fmla="*/ 6720 w 9600"/>
              <a:gd name="T55" fmla="*/ 3520 h 9280"/>
              <a:gd name="T56" fmla="*/ 7040 w 9600"/>
              <a:gd name="T57" fmla="*/ 3840 h 9280"/>
              <a:gd name="T58" fmla="*/ 7360 w 9600"/>
              <a:gd name="T59" fmla="*/ 3520 h 9280"/>
              <a:gd name="T60" fmla="*/ 7360 w 9600"/>
              <a:gd name="T61" fmla="*/ 1600 h 9280"/>
              <a:gd name="T62" fmla="*/ 8000 w 9600"/>
              <a:gd name="T63" fmla="*/ 1600 h 9280"/>
              <a:gd name="T64" fmla="*/ 8960 w 9600"/>
              <a:gd name="T65" fmla="*/ 2560 h 9280"/>
              <a:gd name="T66" fmla="*/ 8960 w 9600"/>
              <a:gd name="T67" fmla="*/ 4480 h 9280"/>
              <a:gd name="T68" fmla="*/ 640 w 9600"/>
              <a:gd name="T69" fmla="*/ 4480 h 9280"/>
              <a:gd name="T70" fmla="*/ 640 w 9600"/>
              <a:gd name="T71" fmla="*/ 2560 h 9280"/>
              <a:gd name="T72" fmla="*/ 8960 w 9600"/>
              <a:gd name="T73" fmla="*/ 7680 h 9280"/>
              <a:gd name="T74" fmla="*/ 8000 w 9600"/>
              <a:gd name="T75" fmla="*/ 8640 h 9280"/>
              <a:gd name="T76" fmla="*/ 1600 w 9600"/>
              <a:gd name="T77" fmla="*/ 8640 h 9280"/>
              <a:gd name="T78" fmla="*/ 640 w 9600"/>
              <a:gd name="T79" fmla="*/ 7680 h 9280"/>
              <a:gd name="T80" fmla="*/ 640 w 9600"/>
              <a:gd name="T81" fmla="*/ 5120 h 9280"/>
              <a:gd name="T82" fmla="*/ 8960 w 9600"/>
              <a:gd name="T83" fmla="*/ 5120 h 9280"/>
              <a:gd name="T84" fmla="*/ 8960 w 9600"/>
              <a:gd name="T85" fmla="*/ 7680 h 9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00" h="9280">
                <a:moveTo>
                  <a:pt x="8000" y="960"/>
                </a:moveTo>
                <a:lnTo>
                  <a:pt x="7360" y="960"/>
                </a:lnTo>
                <a:lnTo>
                  <a:pt x="7360" y="320"/>
                </a:lnTo>
                <a:cubicBezTo>
                  <a:pt x="7360" y="144"/>
                  <a:pt x="7217" y="0"/>
                  <a:pt x="7040" y="0"/>
                </a:cubicBezTo>
                <a:cubicBezTo>
                  <a:pt x="6863" y="0"/>
                  <a:pt x="6720" y="144"/>
                  <a:pt x="6720" y="320"/>
                </a:cubicBezTo>
                <a:lnTo>
                  <a:pt x="6720" y="960"/>
                </a:lnTo>
                <a:lnTo>
                  <a:pt x="2880" y="960"/>
                </a:lnTo>
                <a:lnTo>
                  <a:pt x="2880" y="320"/>
                </a:lnTo>
                <a:cubicBezTo>
                  <a:pt x="2880" y="144"/>
                  <a:pt x="2737" y="0"/>
                  <a:pt x="2560" y="0"/>
                </a:cubicBezTo>
                <a:cubicBezTo>
                  <a:pt x="2383" y="0"/>
                  <a:pt x="2240" y="144"/>
                  <a:pt x="2240" y="320"/>
                </a:cubicBezTo>
                <a:lnTo>
                  <a:pt x="2240" y="960"/>
                </a:lnTo>
                <a:lnTo>
                  <a:pt x="1600" y="960"/>
                </a:lnTo>
                <a:cubicBezTo>
                  <a:pt x="716" y="960"/>
                  <a:pt x="0" y="1677"/>
                  <a:pt x="0" y="2560"/>
                </a:cubicBezTo>
                <a:lnTo>
                  <a:pt x="0" y="7680"/>
                </a:lnTo>
                <a:cubicBezTo>
                  <a:pt x="0" y="8564"/>
                  <a:pt x="716" y="9280"/>
                  <a:pt x="1600" y="9280"/>
                </a:cubicBezTo>
                <a:lnTo>
                  <a:pt x="8000" y="9280"/>
                </a:lnTo>
                <a:cubicBezTo>
                  <a:pt x="8884" y="9280"/>
                  <a:pt x="9600" y="8564"/>
                  <a:pt x="9600" y="7680"/>
                </a:cubicBezTo>
                <a:lnTo>
                  <a:pt x="9600" y="2560"/>
                </a:lnTo>
                <a:cubicBezTo>
                  <a:pt x="9600" y="1677"/>
                  <a:pt x="8884" y="960"/>
                  <a:pt x="8000" y="960"/>
                </a:cubicBezTo>
                <a:close/>
                <a:moveTo>
                  <a:pt x="640" y="2560"/>
                </a:moveTo>
                <a:cubicBezTo>
                  <a:pt x="640" y="2030"/>
                  <a:pt x="1070" y="1600"/>
                  <a:pt x="1600" y="1600"/>
                </a:cubicBezTo>
                <a:lnTo>
                  <a:pt x="2240" y="1600"/>
                </a:lnTo>
                <a:lnTo>
                  <a:pt x="2240" y="3520"/>
                </a:lnTo>
                <a:cubicBezTo>
                  <a:pt x="2240" y="3697"/>
                  <a:pt x="2383" y="3840"/>
                  <a:pt x="2560" y="3840"/>
                </a:cubicBezTo>
                <a:cubicBezTo>
                  <a:pt x="2737" y="3840"/>
                  <a:pt x="2880" y="3697"/>
                  <a:pt x="2880" y="3520"/>
                </a:cubicBezTo>
                <a:lnTo>
                  <a:pt x="2880" y="1600"/>
                </a:lnTo>
                <a:lnTo>
                  <a:pt x="6720" y="1600"/>
                </a:lnTo>
                <a:lnTo>
                  <a:pt x="6720" y="3520"/>
                </a:lnTo>
                <a:cubicBezTo>
                  <a:pt x="6720" y="3697"/>
                  <a:pt x="6863" y="3840"/>
                  <a:pt x="7040" y="3840"/>
                </a:cubicBezTo>
                <a:cubicBezTo>
                  <a:pt x="7217" y="3840"/>
                  <a:pt x="7360" y="3697"/>
                  <a:pt x="7360" y="3520"/>
                </a:cubicBezTo>
                <a:lnTo>
                  <a:pt x="7360" y="1600"/>
                </a:lnTo>
                <a:lnTo>
                  <a:pt x="8000" y="1600"/>
                </a:lnTo>
                <a:cubicBezTo>
                  <a:pt x="8530" y="1600"/>
                  <a:pt x="8960" y="2030"/>
                  <a:pt x="8960" y="2560"/>
                </a:cubicBezTo>
                <a:lnTo>
                  <a:pt x="8960" y="4480"/>
                </a:lnTo>
                <a:lnTo>
                  <a:pt x="640" y="4480"/>
                </a:lnTo>
                <a:lnTo>
                  <a:pt x="640" y="2560"/>
                </a:lnTo>
                <a:close/>
                <a:moveTo>
                  <a:pt x="8960" y="7680"/>
                </a:moveTo>
                <a:cubicBezTo>
                  <a:pt x="8960" y="8211"/>
                  <a:pt x="8530" y="8640"/>
                  <a:pt x="8000" y="8640"/>
                </a:cubicBezTo>
                <a:lnTo>
                  <a:pt x="1600" y="8640"/>
                </a:lnTo>
                <a:cubicBezTo>
                  <a:pt x="1070" y="8640"/>
                  <a:pt x="640" y="8211"/>
                  <a:pt x="640" y="7680"/>
                </a:cubicBezTo>
                <a:lnTo>
                  <a:pt x="640" y="5120"/>
                </a:lnTo>
                <a:lnTo>
                  <a:pt x="8960" y="5120"/>
                </a:lnTo>
                <a:lnTo>
                  <a:pt x="8960" y="7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6" name="Oval 2"/>
          <p:cNvSpPr/>
          <p:nvPr/>
        </p:nvSpPr>
        <p:spPr>
          <a:xfrm>
            <a:off x="2360295" y="2447760"/>
            <a:ext cx="483247" cy="537865"/>
          </a:xfrm>
          <a:custGeom>
            <a:avLst/>
            <a:gdLst>
              <a:gd name="connsiteX0" fmla="*/ 242317 w 478344"/>
              <a:gd name="connsiteY0" fmla="*/ 269436 h 532408"/>
              <a:gd name="connsiteX1" fmla="*/ 259607 w 478344"/>
              <a:gd name="connsiteY1" fmla="*/ 281006 h 532408"/>
              <a:gd name="connsiteX2" fmla="*/ 259607 w 478344"/>
              <a:gd name="connsiteY2" fmla="*/ 409709 h 532408"/>
              <a:gd name="connsiteX3" fmla="*/ 243794 w 478344"/>
              <a:gd name="connsiteY3" fmla="*/ 425470 h 532408"/>
              <a:gd name="connsiteX4" fmla="*/ 228029 w 478344"/>
              <a:gd name="connsiteY4" fmla="*/ 409709 h 532408"/>
              <a:gd name="connsiteX5" fmla="*/ 228029 w 478344"/>
              <a:gd name="connsiteY5" fmla="*/ 314289 h 532408"/>
              <a:gd name="connsiteX6" fmla="*/ 222789 w 478344"/>
              <a:gd name="connsiteY6" fmla="*/ 310670 h 532408"/>
              <a:gd name="connsiteX7" fmla="*/ 214025 w 478344"/>
              <a:gd name="connsiteY7" fmla="*/ 313908 h 532408"/>
              <a:gd name="connsiteX8" fmla="*/ 194878 w 478344"/>
              <a:gd name="connsiteY8" fmla="*/ 292910 h 532408"/>
              <a:gd name="connsiteX9" fmla="*/ 202928 w 478344"/>
              <a:gd name="connsiteY9" fmla="*/ 285434 h 532408"/>
              <a:gd name="connsiteX10" fmla="*/ 31147 w 478344"/>
              <a:gd name="connsiteY10" fmla="*/ 196945 h 532408"/>
              <a:gd name="connsiteX11" fmla="*/ 31147 w 478344"/>
              <a:gd name="connsiteY11" fmla="*/ 418555 h 532408"/>
              <a:gd name="connsiteX12" fmla="*/ 113919 w 478344"/>
              <a:gd name="connsiteY12" fmla="*/ 501314 h 532408"/>
              <a:gd name="connsiteX13" fmla="*/ 364521 w 478344"/>
              <a:gd name="connsiteY13" fmla="*/ 501314 h 532408"/>
              <a:gd name="connsiteX14" fmla="*/ 447293 w 478344"/>
              <a:gd name="connsiteY14" fmla="*/ 418555 h 532408"/>
              <a:gd name="connsiteX15" fmla="*/ 447293 w 478344"/>
              <a:gd name="connsiteY15" fmla="*/ 196945 h 532408"/>
              <a:gd name="connsiteX16" fmla="*/ 113919 w 478344"/>
              <a:gd name="connsiteY16" fmla="*/ 63998 h 532408"/>
              <a:gd name="connsiteX17" fmla="*/ 31099 w 478344"/>
              <a:gd name="connsiteY17" fmla="*/ 146709 h 532408"/>
              <a:gd name="connsiteX18" fmla="*/ 31099 w 478344"/>
              <a:gd name="connsiteY18" fmla="*/ 165851 h 532408"/>
              <a:gd name="connsiteX19" fmla="*/ 447245 w 478344"/>
              <a:gd name="connsiteY19" fmla="*/ 165851 h 532408"/>
              <a:gd name="connsiteX20" fmla="*/ 447245 w 478344"/>
              <a:gd name="connsiteY20" fmla="*/ 146709 h 532408"/>
              <a:gd name="connsiteX21" fmla="*/ 364473 w 478344"/>
              <a:gd name="connsiteY21" fmla="*/ 63998 h 532408"/>
              <a:gd name="connsiteX22" fmla="*/ 324230 w 478344"/>
              <a:gd name="connsiteY22" fmla="*/ 63998 h 532408"/>
              <a:gd name="connsiteX23" fmla="*/ 324230 w 478344"/>
              <a:gd name="connsiteY23" fmla="*/ 88806 h 532408"/>
              <a:gd name="connsiteX24" fmla="*/ 308704 w 478344"/>
              <a:gd name="connsiteY24" fmla="*/ 104329 h 532408"/>
              <a:gd name="connsiteX25" fmla="*/ 293179 w 478344"/>
              <a:gd name="connsiteY25" fmla="*/ 88806 h 532408"/>
              <a:gd name="connsiteX26" fmla="*/ 293179 w 478344"/>
              <a:gd name="connsiteY26" fmla="*/ 63998 h 532408"/>
              <a:gd name="connsiteX27" fmla="*/ 185213 w 478344"/>
              <a:gd name="connsiteY27" fmla="*/ 63998 h 532408"/>
              <a:gd name="connsiteX28" fmla="*/ 185213 w 478344"/>
              <a:gd name="connsiteY28" fmla="*/ 88806 h 532408"/>
              <a:gd name="connsiteX29" fmla="*/ 169687 w 478344"/>
              <a:gd name="connsiteY29" fmla="*/ 104329 h 532408"/>
              <a:gd name="connsiteX30" fmla="*/ 154162 w 478344"/>
              <a:gd name="connsiteY30" fmla="*/ 88806 h 532408"/>
              <a:gd name="connsiteX31" fmla="*/ 154162 w 478344"/>
              <a:gd name="connsiteY31" fmla="*/ 63998 h 532408"/>
              <a:gd name="connsiteX32" fmla="*/ 169687 w 478344"/>
              <a:gd name="connsiteY32" fmla="*/ 0 h 532408"/>
              <a:gd name="connsiteX33" fmla="*/ 185213 w 478344"/>
              <a:gd name="connsiteY33" fmla="*/ 15523 h 532408"/>
              <a:gd name="connsiteX34" fmla="*/ 185213 w 478344"/>
              <a:gd name="connsiteY34" fmla="*/ 32856 h 532408"/>
              <a:gd name="connsiteX35" fmla="*/ 293226 w 478344"/>
              <a:gd name="connsiteY35" fmla="*/ 32856 h 532408"/>
              <a:gd name="connsiteX36" fmla="*/ 293226 w 478344"/>
              <a:gd name="connsiteY36" fmla="*/ 15523 h 532408"/>
              <a:gd name="connsiteX37" fmla="*/ 308752 w 478344"/>
              <a:gd name="connsiteY37" fmla="*/ 0 h 532408"/>
              <a:gd name="connsiteX38" fmla="*/ 324278 w 478344"/>
              <a:gd name="connsiteY38" fmla="*/ 15523 h 532408"/>
              <a:gd name="connsiteX39" fmla="*/ 324278 w 478344"/>
              <a:gd name="connsiteY39" fmla="*/ 32856 h 532408"/>
              <a:gd name="connsiteX40" fmla="*/ 364521 w 478344"/>
              <a:gd name="connsiteY40" fmla="*/ 32856 h 532408"/>
              <a:gd name="connsiteX41" fmla="*/ 478344 w 478344"/>
              <a:gd name="connsiteY41" fmla="*/ 146709 h 532408"/>
              <a:gd name="connsiteX42" fmla="*/ 478344 w 478344"/>
              <a:gd name="connsiteY42" fmla="*/ 418555 h 532408"/>
              <a:gd name="connsiteX43" fmla="*/ 364473 w 478344"/>
              <a:gd name="connsiteY43" fmla="*/ 532408 h 532408"/>
              <a:gd name="connsiteX44" fmla="*/ 113919 w 478344"/>
              <a:gd name="connsiteY44" fmla="*/ 532408 h 532408"/>
              <a:gd name="connsiteX45" fmla="*/ 0 w 478344"/>
              <a:gd name="connsiteY45" fmla="*/ 418555 h 532408"/>
              <a:gd name="connsiteX46" fmla="*/ 0 w 478344"/>
              <a:gd name="connsiteY46" fmla="*/ 146709 h 532408"/>
              <a:gd name="connsiteX47" fmla="*/ 113919 w 478344"/>
              <a:gd name="connsiteY47" fmla="*/ 32856 h 532408"/>
              <a:gd name="connsiteX48" fmla="*/ 154162 w 478344"/>
              <a:gd name="connsiteY48" fmla="*/ 32856 h 532408"/>
              <a:gd name="connsiteX49" fmla="*/ 154162 w 478344"/>
              <a:gd name="connsiteY49" fmla="*/ 15523 h 532408"/>
              <a:gd name="connsiteX50" fmla="*/ 169687 w 478344"/>
              <a:gd name="connsiteY50" fmla="*/ 0 h 5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8344" h="532408">
                <a:moveTo>
                  <a:pt x="242317" y="269436"/>
                </a:moveTo>
                <a:cubicBezTo>
                  <a:pt x="250557" y="266055"/>
                  <a:pt x="259607" y="272150"/>
                  <a:pt x="259607" y="281006"/>
                </a:cubicBezTo>
                <a:lnTo>
                  <a:pt x="259607" y="409709"/>
                </a:lnTo>
                <a:cubicBezTo>
                  <a:pt x="259607" y="418375"/>
                  <a:pt x="252510" y="425470"/>
                  <a:pt x="243794" y="425470"/>
                </a:cubicBezTo>
                <a:cubicBezTo>
                  <a:pt x="235125" y="425470"/>
                  <a:pt x="228029" y="418471"/>
                  <a:pt x="228029" y="409709"/>
                </a:cubicBezTo>
                <a:lnTo>
                  <a:pt x="228029" y="314289"/>
                </a:lnTo>
                <a:cubicBezTo>
                  <a:pt x="228029" y="311623"/>
                  <a:pt x="225361" y="309718"/>
                  <a:pt x="222789" y="310670"/>
                </a:cubicBezTo>
                <a:lnTo>
                  <a:pt x="214025" y="313908"/>
                </a:lnTo>
                <a:cubicBezTo>
                  <a:pt x="201070" y="318812"/>
                  <a:pt x="188877" y="305337"/>
                  <a:pt x="194878" y="292910"/>
                </a:cubicBezTo>
                <a:cubicBezTo>
                  <a:pt x="196545" y="289529"/>
                  <a:pt x="199403" y="286863"/>
                  <a:pt x="202928" y="285434"/>
                </a:cubicBezTo>
                <a:close/>
                <a:moveTo>
                  <a:pt x="31147" y="196945"/>
                </a:moveTo>
                <a:lnTo>
                  <a:pt x="31147" y="418555"/>
                </a:lnTo>
                <a:cubicBezTo>
                  <a:pt x="31147" y="464173"/>
                  <a:pt x="68246" y="501314"/>
                  <a:pt x="113919" y="501314"/>
                </a:cubicBezTo>
                <a:lnTo>
                  <a:pt x="364521" y="501314"/>
                </a:lnTo>
                <a:cubicBezTo>
                  <a:pt x="410145" y="501314"/>
                  <a:pt x="447293" y="464173"/>
                  <a:pt x="447293" y="418555"/>
                </a:cubicBezTo>
                <a:lnTo>
                  <a:pt x="447293" y="196945"/>
                </a:lnTo>
                <a:close/>
                <a:moveTo>
                  <a:pt x="113919" y="63998"/>
                </a:moveTo>
                <a:cubicBezTo>
                  <a:pt x="68294" y="63998"/>
                  <a:pt x="31147" y="101091"/>
                  <a:pt x="31099" y="146709"/>
                </a:cubicBezTo>
                <a:lnTo>
                  <a:pt x="31099" y="165851"/>
                </a:lnTo>
                <a:lnTo>
                  <a:pt x="447245" y="165851"/>
                </a:lnTo>
                <a:lnTo>
                  <a:pt x="447245" y="146709"/>
                </a:lnTo>
                <a:cubicBezTo>
                  <a:pt x="447245" y="101139"/>
                  <a:pt x="410145" y="63998"/>
                  <a:pt x="364473" y="63998"/>
                </a:cubicBezTo>
                <a:lnTo>
                  <a:pt x="324230" y="63998"/>
                </a:lnTo>
                <a:lnTo>
                  <a:pt x="324230" y="88806"/>
                </a:lnTo>
                <a:cubicBezTo>
                  <a:pt x="324230" y="97377"/>
                  <a:pt x="317277" y="104329"/>
                  <a:pt x="308704" y="104329"/>
                </a:cubicBezTo>
                <a:cubicBezTo>
                  <a:pt x="300132" y="104329"/>
                  <a:pt x="293179" y="97377"/>
                  <a:pt x="293179" y="88806"/>
                </a:cubicBezTo>
                <a:lnTo>
                  <a:pt x="293179" y="63998"/>
                </a:lnTo>
                <a:lnTo>
                  <a:pt x="185213" y="63998"/>
                </a:lnTo>
                <a:lnTo>
                  <a:pt x="185213" y="88806"/>
                </a:lnTo>
                <a:cubicBezTo>
                  <a:pt x="185213" y="97377"/>
                  <a:pt x="178260" y="104329"/>
                  <a:pt x="169687" y="104329"/>
                </a:cubicBezTo>
                <a:cubicBezTo>
                  <a:pt x="161115" y="104329"/>
                  <a:pt x="154162" y="97377"/>
                  <a:pt x="154162" y="88806"/>
                </a:cubicBezTo>
                <a:lnTo>
                  <a:pt x="154162" y="63998"/>
                </a:lnTo>
                <a:close/>
                <a:moveTo>
                  <a:pt x="169687" y="0"/>
                </a:moveTo>
                <a:cubicBezTo>
                  <a:pt x="178260" y="0"/>
                  <a:pt x="185213" y="6952"/>
                  <a:pt x="185213" y="15523"/>
                </a:cubicBezTo>
                <a:lnTo>
                  <a:pt x="185213" y="32856"/>
                </a:lnTo>
                <a:lnTo>
                  <a:pt x="293226" y="32856"/>
                </a:lnTo>
                <a:lnTo>
                  <a:pt x="293226" y="15523"/>
                </a:lnTo>
                <a:cubicBezTo>
                  <a:pt x="293226" y="6952"/>
                  <a:pt x="300179" y="0"/>
                  <a:pt x="308752" y="0"/>
                </a:cubicBezTo>
                <a:cubicBezTo>
                  <a:pt x="317324" y="0"/>
                  <a:pt x="324278" y="6952"/>
                  <a:pt x="324278" y="15523"/>
                </a:cubicBezTo>
                <a:lnTo>
                  <a:pt x="324278" y="32856"/>
                </a:lnTo>
                <a:lnTo>
                  <a:pt x="364521" y="32856"/>
                </a:lnTo>
                <a:cubicBezTo>
                  <a:pt x="427290" y="32856"/>
                  <a:pt x="478344" y="83949"/>
                  <a:pt x="478344" y="146709"/>
                </a:cubicBezTo>
                <a:lnTo>
                  <a:pt x="478344" y="418555"/>
                </a:lnTo>
                <a:cubicBezTo>
                  <a:pt x="478344" y="481362"/>
                  <a:pt x="427290" y="532408"/>
                  <a:pt x="364473" y="532408"/>
                </a:cubicBezTo>
                <a:lnTo>
                  <a:pt x="113919" y="532408"/>
                </a:lnTo>
                <a:cubicBezTo>
                  <a:pt x="51101" y="532408"/>
                  <a:pt x="0" y="481362"/>
                  <a:pt x="0" y="418555"/>
                </a:cubicBezTo>
                <a:lnTo>
                  <a:pt x="0" y="146709"/>
                </a:lnTo>
                <a:cubicBezTo>
                  <a:pt x="0" y="83949"/>
                  <a:pt x="51101" y="32856"/>
                  <a:pt x="113919" y="32856"/>
                </a:cubicBezTo>
                <a:lnTo>
                  <a:pt x="154162" y="32856"/>
                </a:lnTo>
                <a:lnTo>
                  <a:pt x="154162" y="15523"/>
                </a:lnTo>
                <a:cubicBezTo>
                  <a:pt x="154162" y="6952"/>
                  <a:pt x="161115" y="0"/>
                  <a:pt x="1696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cxnSp>
        <p:nvCxnSpPr>
          <p:cNvPr id="4" name="直接连接符 3"/>
          <p:cNvCxnSpPr/>
          <p:nvPr/>
        </p:nvCxnSpPr>
        <p:spPr>
          <a:xfrm>
            <a:off x="2140450" y="2146475"/>
            <a:ext cx="3546061"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74312" y="3734661"/>
            <a:ext cx="2912198"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Oval 2"/>
          <p:cNvSpPr/>
          <p:nvPr/>
        </p:nvSpPr>
        <p:spPr>
          <a:xfrm>
            <a:off x="2360295" y="2280120"/>
            <a:ext cx="483247" cy="537865"/>
          </a:xfrm>
          <a:custGeom>
            <a:avLst/>
            <a:gdLst>
              <a:gd name="connsiteX0" fmla="*/ 242317 w 478344"/>
              <a:gd name="connsiteY0" fmla="*/ 269436 h 532408"/>
              <a:gd name="connsiteX1" fmla="*/ 259607 w 478344"/>
              <a:gd name="connsiteY1" fmla="*/ 281006 h 532408"/>
              <a:gd name="connsiteX2" fmla="*/ 259607 w 478344"/>
              <a:gd name="connsiteY2" fmla="*/ 409709 h 532408"/>
              <a:gd name="connsiteX3" fmla="*/ 243794 w 478344"/>
              <a:gd name="connsiteY3" fmla="*/ 425470 h 532408"/>
              <a:gd name="connsiteX4" fmla="*/ 228029 w 478344"/>
              <a:gd name="connsiteY4" fmla="*/ 409709 h 532408"/>
              <a:gd name="connsiteX5" fmla="*/ 228029 w 478344"/>
              <a:gd name="connsiteY5" fmla="*/ 314289 h 532408"/>
              <a:gd name="connsiteX6" fmla="*/ 222789 w 478344"/>
              <a:gd name="connsiteY6" fmla="*/ 310670 h 532408"/>
              <a:gd name="connsiteX7" fmla="*/ 214025 w 478344"/>
              <a:gd name="connsiteY7" fmla="*/ 313908 h 532408"/>
              <a:gd name="connsiteX8" fmla="*/ 194878 w 478344"/>
              <a:gd name="connsiteY8" fmla="*/ 292910 h 532408"/>
              <a:gd name="connsiteX9" fmla="*/ 202928 w 478344"/>
              <a:gd name="connsiteY9" fmla="*/ 285434 h 532408"/>
              <a:gd name="connsiteX10" fmla="*/ 31147 w 478344"/>
              <a:gd name="connsiteY10" fmla="*/ 196945 h 532408"/>
              <a:gd name="connsiteX11" fmla="*/ 31147 w 478344"/>
              <a:gd name="connsiteY11" fmla="*/ 418555 h 532408"/>
              <a:gd name="connsiteX12" fmla="*/ 113919 w 478344"/>
              <a:gd name="connsiteY12" fmla="*/ 501314 h 532408"/>
              <a:gd name="connsiteX13" fmla="*/ 364521 w 478344"/>
              <a:gd name="connsiteY13" fmla="*/ 501314 h 532408"/>
              <a:gd name="connsiteX14" fmla="*/ 447293 w 478344"/>
              <a:gd name="connsiteY14" fmla="*/ 418555 h 532408"/>
              <a:gd name="connsiteX15" fmla="*/ 447293 w 478344"/>
              <a:gd name="connsiteY15" fmla="*/ 196945 h 532408"/>
              <a:gd name="connsiteX16" fmla="*/ 113919 w 478344"/>
              <a:gd name="connsiteY16" fmla="*/ 63998 h 532408"/>
              <a:gd name="connsiteX17" fmla="*/ 31099 w 478344"/>
              <a:gd name="connsiteY17" fmla="*/ 146709 h 532408"/>
              <a:gd name="connsiteX18" fmla="*/ 31099 w 478344"/>
              <a:gd name="connsiteY18" fmla="*/ 165851 h 532408"/>
              <a:gd name="connsiteX19" fmla="*/ 447245 w 478344"/>
              <a:gd name="connsiteY19" fmla="*/ 165851 h 532408"/>
              <a:gd name="connsiteX20" fmla="*/ 447245 w 478344"/>
              <a:gd name="connsiteY20" fmla="*/ 146709 h 532408"/>
              <a:gd name="connsiteX21" fmla="*/ 364473 w 478344"/>
              <a:gd name="connsiteY21" fmla="*/ 63998 h 532408"/>
              <a:gd name="connsiteX22" fmla="*/ 324230 w 478344"/>
              <a:gd name="connsiteY22" fmla="*/ 63998 h 532408"/>
              <a:gd name="connsiteX23" fmla="*/ 324230 w 478344"/>
              <a:gd name="connsiteY23" fmla="*/ 88806 h 532408"/>
              <a:gd name="connsiteX24" fmla="*/ 308704 w 478344"/>
              <a:gd name="connsiteY24" fmla="*/ 104329 h 532408"/>
              <a:gd name="connsiteX25" fmla="*/ 293179 w 478344"/>
              <a:gd name="connsiteY25" fmla="*/ 88806 h 532408"/>
              <a:gd name="connsiteX26" fmla="*/ 293179 w 478344"/>
              <a:gd name="connsiteY26" fmla="*/ 63998 h 532408"/>
              <a:gd name="connsiteX27" fmla="*/ 185213 w 478344"/>
              <a:gd name="connsiteY27" fmla="*/ 63998 h 532408"/>
              <a:gd name="connsiteX28" fmla="*/ 185213 w 478344"/>
              <a:gd name="connsiteY28" fmla="*/ 88806 h 532408"/>
              <a:gd name="connsiteX29" fmla="*/ 169687 w 478344"/>
              <a:gd name="connsiteY29" fmla="*/ 104329 h 532408"/>
              <a:gd name="connsiteX30" fmla="*/ 154162 w 478344"/>
              <a:gd name="connsiteY30" fmla="*/ 88806 h 532408"/>
              <a:gd name="connsiteX31" fmla="*/ 154162 w 478344"/>
              <a:gd name="connsiteY31" fmla="*/ 63998 h 532408"/>
              <a:gd name="connsiteX32" fmla="*/ 169687 w 478344"/>
              <a:gd name="connsiteY32" fmla="*/ 0 h 532408"/>
              <a:gd name="connsiteX33" fmla="*/ 185213 w 478344"/>
              <a:gd name="connsiteY33" fmla="*/ 15523 h 532408"/>
              <a:gd name="connsiteX34" fmla="*/ 185213 w 478344"/>
              <a:gd name="connsiteY34" fmla="*/ 32856 h 532408"/>
              <a:gd name="connsiteX35" fmla="*/ 293226 w 478344"/>
              <a:gd name="connsiteY35" fmla="*/ 32856 h 532408"/>
              <a:gd name="connsiteX36" fmla="*/ 293226 w 478344"/>
              <a:gd name="connsiteY36" fmla="*/ 15523 h 532408"/>
              <a:gd name="connsiteX37" fmla="*/ 308752 w 478344"/>
              <a:gd name="connsiteY37" fmla="*/ 0 h 532408"/>
              <a:gd name="connsiteX38" fmla="*/ 324278 w 478344"/>
              <a:gd name="connsiteY38" fmla="*/ 15523 h 532408"/>
              <a:gd name="connsiteX39" fmla="*/ 324278 w 478344"/>
              <a:gd name="connsiteY39" fmla="*/ 32856 h 532408"/>
              <a:gd name="connsiteX40" fmla="*/ 364521 w 478344"/>
              <a:gd name="connsiteY40" fmla="*/ 32856 h 532408"/>
              <a:gd name="connsiteX41" fmla="*/ 478344 w 478344"/>
              <a:gd name="connsiteY41" fmla="*/ 146709 h 532408"/>
              <a:gd name="connsiteX42" fmla="*/ 478344 w 478344"/>
              <a:gd name="connsiteY42" fmla="*/ 418555 h 532408"/>
              <a:gd name="connsiteX43" fmla="*/ 364473 w 478344"/>
              <a:gd name="connsiteY43" fmla="*/ 532408 h 532408"/>
              <a:gd name="connsiteX44" fmla="*/ 113919 w 478344"/>
              <a:gd name="connsiteY44" fmla="*/ 532408 h 532408"/>
              <a:gd name="connsiteX45" fmla="*/ 0 w 478344"/>
              <a:gd name="connsiteY45" fmla="*/ 418555 h 532408"/>
              <a:gd name="connsiteX46" fmla="*/ 0 w 478344"/>
              <a:gd name="connsiteY46" fmla="*/ 146709 h 532408"/>
              <a:gd name="connsiteX47" fmla="*/ 113919 w 478344"/>
              <a:gd name="connsiteY47" fmla="*/ 32856 h 532408"/>
              <a:gd name="connsiteX48" fmla="*/ 154162 w 478344"/>
              <a:gd name="connsiteY48" fmla="*/ 32856 h 532408"/>
              <a:gd name="connsiteX49" fmla="*/ 154162 w 478344"/>
              <a:gd name="connsiteY49" fmla="*/ 15523 h 532408"/>
              <a:gd name="connsiteX50" fmla="*/ 169687 w 478344"/>
              <a:gd name="connsiteY50" fmla="*/ 0 h 5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8344" h="532408">
                <a:moveTo>
                  <a:pt x="242317" y="269436"/>
                </a:moveTo>
                <a:cubicBezTo>
                  <a:pt x="250557" y="266055"/>
                  <a:pt x="259607" y="272150"/>
                  <a:pt x="259607" y="281006"/>
                </a:cubicBezTo>
                <a:lnTo>
                  <a:pt x="259607" y="409709"/>
                </a:lnTo>
                <a:cubicBezTo>
                  <a:pt x="259607" y="418375"/>
                  <a:pt x="252510" y="425470"/>
                  <a:pt x="243794" y="425470"/>
                </a:cubicBezTo>
                <a:cubicBezTo>
                  <a:pt x="235125" y="425470"/>
                  <a:pt x="228029" y="418471"/>
                  <a:pt x="228029" y="409709"/>
                </a:cubicBezTo>
                <a:lnTo>
                  <a:pt x="228029" y="314289"/>
                </a:lnTo>
                <a:cubicBezTo>
                  <a:pt x="228029" y="311623"/>
                  <a:pt x="225361" y="309718"/>
                  <a:pt x="222789" y="310670"/>
                </a:cubicBezTo>
                <a:lnTo>
                  <a:pt x="214025" y="313908"/>
                </a:lnTo>
                <a:cubicBezTo>
                  <a:pt x="201070" y="318812"/>
                  <a:pt x="188877" y="305337"/>
                  <a:pt x="194878" y="292910"/>
                </a:cubicBezTo>
                <a:cubicBezTo>
                  <a:pt x="196545" y="289529"/>
                  <a:pt x="199403" y="286863"/>
                  <a:pt x="202928" y="285434"/>
                </a:cubicBezTo>
                <a:close/>
                <a:moveTo>
                  <a:pt x="31147" y="196945"/>
                </a:moveTo>
                <a:lnTo>
                  <a:pt x="31147" y="418555"/>
                </a:lnTo>
                <a:cubicBezTo>
                  <a:pt x="31147" y="464173"/>
                  <a:pt x="68246" y="501314"/>
                  <a:pt x="113919" y="501314"/>
                </a:cubicBezTo>
                <a:lnTo>
                  <a:pt x="364521" y="501314"/>
                </a:lnTo>
                <a:cubicBezTo>
                  <a:pt x="410145" y="501314"/>
                  <a:pt x="447293" y="464173"/>
                  <a:pt x="447293" y="418555"/>
                </a:cubicBezTo>
                <a:lnTo>
                  <a:pt x="447293" y="196945"/>
                </a:lnTo>
                <a:close/>
                <a:moveTo>
                  <a:pt x="113919" y="63998"/>
                </a:moveTo>
                <a:cubicBezTo>
                  <a:pt x="68294" y="63998"/>
                  <a:pt x="31147" y="101091"/>
                  <a:pt x="31099" y="146709"/>
                </a:cubicBezTo>
                <a:lnTo>
                  <a:pt x="31099" y="165851"/>
                </a:lnTo>
                <a:lnTo>
                  <a:pt x="447245" y="165851"/>
                </a:lnTo>
                <a:lnTo>
                  <a:pt x="447245" y="146709"/>
                </a:lnTo>
                <a:cubicBezTo>
                  <a:pt x="447245" y="101139"/>
                  <a:pt x="410145" y="63998"/>
                  <a:pt x="364473" y="63998"/>
                </a:cubicBezTo>
                <a:lnTo>
                  <a:pt x="324230" y="63998"/>
                </a:lnTo>
                <a:lnTo>
                  <a:pt x="324230" y="88806"/>
                </a:lnTo>
                <a:cubicBezTo>
                  <a:pt x="324230" y="97377"/>
                  <a:pt x="317277" y="104329"/>
                  <a:pt x="308704" y="104329"/>
                </a:cubicBezTo>
                <a:cubicBezTo>
                  <a:pt x="300132" y="104329"/>
                  <a:pt x="293179" y="97377"/>
                  <a:pt x="293179" y="88806"/>
                </a:cubicBezTo>
                <a:lnTo>
                  <a:pt x="293179" y="63998"/>
                </a:lnTo>
                <a:lnTo>
                  <a:pt x="185213" y="63998"/>
                </a:lnTo>
                <a:lnTo>
                  <a:pt x="185213" y="88806"/>
                </a:lnTo>
                <a:cubicBezTo>
                  <a:pt x="185213" y="97377"/>
                  <a:pt x="178260" y="104329"/>
                  <a:pt x="169687" y="104329"/>
                </a:cubicBezTo>
                <a:cubicBezTo>
                  <a:pt x="161115" y="104329"/>
                  <a:pt x="154162" y="97377"/>
                  <a:pt x="154162" y="88806"/>
                </a:cubicBezTo>
                <a:lnTo>
                  <a:pt x="154162" y="63998"/>
                </a:lnTo>
                <a:close/>
                <a:moveTo>
                  <a:pt x="169687" y="0"/>
                </a:moveTo>
                <a:cubicBezTo>
                  <a:pt x="178260" y="0"/>
                  <a:pt x="185213" y="6952"/>
                  <a:pt x="185213" y="15523"/>
                </a:cubicBezTo>
                <a:lnTo>
                  <a:pt x="185213" y="32856"/>
                </a:lnTo>
                <a:lnTo>
                  <a:pt x="293226" y="32856"/>
                </a:lnTo>
                <a:lnTo>
                  <a:pt x="293226" y="15523"/>
                </a:lnTo>
                <a:cubicBezTo>
                  <a:pt x="293226" y="6952"/>
                  <a:pt x="300179" y="0"/>
                  <a:pt x="308752" y="0"/>
                </a:cubicBezTo>
                <a:cubicBezTo>
                  <a:pt x="317324" y="0"/>
                  <a:pt x="324278" y="6952"/>
                  <a:pt x="324278" y="15523"/>
                </a:cubicBezTo>
                <a:lnTo>
                  <a:pt x="324278" y="32856"/>
                </a:lnTo>
                <a:lnTo>
                  <a:pt x="364521" y="32856"/>
                </a:lnTo>
                <a:cubicBezTo>
                  <a:pt x="427290" y="32856"/>
                  <a:pt x="478344" y="83949"/>
                  <a:pt x="478344" y="146709"/>
                </a:cubicBezTo>
                <a:lnTo>
                  <a:pt x="478344" y="418555"/>
                </a:lnTo>
                <a:cubicBezTo>
                  <a:pt x="478344" y="481362"/>
                  <a:pt x="427290" y="532408"/>
                  <a:pt x="364473" y="532408"/>
                </a:cubicBezTo>
                <a:lnTo>
                  <a:pt x="113919" y="532408"/>
                </a:lnTo>
                <a:cubicBezTo>
                  <a:pt x="51101" y="532408"/>
                  <a:pt x="0" y="481362"/>
                  <a:pt x="0" y="418555"/>
                </a:cubicBezTo>
                <a:lnTo>
                  <a:pt x="0" y="146709"/>
                </a:lnTo>
                <a:cubicBezTo>
                  <a:pt x="0" y="83949"/>
                  <a:pt x="51101" y="32856"/>
                  <a:pt x="113919" y="32856"/>
                </a:cubicBezTo>
                <a:lnTo>
                  <a:pt x="154162" y="32856"/>
                </a:lnTo>
                <a:lnTo>
                  <a:pt x="154162" y="15523"/>
                </a:lnTo>
                <a:cubicBezTo>
                  <a:pt x="154162" y="6952"/>
                  <a:pt x="161115" y="0"/>
                  <a:pt x="1696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1" name="椭圆 7"/>
          <p:cNvSpPr/>
          <p:nvPr/>
        </p:nvSpPr>
        <p:spPr>
          <a:xfrm>
            <a:off x="1247112" y="3052964"/>
            <a:ext cx="2272361" cy="22723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12" name="Oval 20"/>
          <p:cNvSpPr/>
          <p:nvPr/>
        </p:nvSpPr>
        <p:spPr>
          <a:xfrm>
            <a:off x="2140376" y="3920212"/>
            <a:ext cx="515043" cy="537865"/>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cxnSp>
        <p:nvCxnSpPr>
          <p:cNvPr id="13" name="直接连接符 4"/>
          <p:cNvCxnSpPr/>
          <p:nvPr/>
        </p:nvCxnSpPr>
        <p:spPr>
          <a:xfrm>
            <a:off x="3367929" y="5322848"/>
            <a:ext cx="231858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椭圆 9"/>
          <p:cNvSpPr/>
          <p:nvPr/>
        </p:nvSpPr>
        <p:spPr>
          <a:xfrm>
            <a:off x="2843227" y="4482818"/>
            <a:ext cx="1581551" cy="1581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15" name="Oval 21"/>
          <p:cNvSpPr/>
          <p:nvPr/>
        </p:nvSpPr>
        <p:spPr>
          <a:xfrm>
            <a:off x="3365070" y="5012378"/>
            <a:ext cx="537865" cy="519892"/>
          </a:xfrm>
          <a:custGeom>
            <a:avLst/>
            <a:gdLst>
              <a:gd name="T0" fmla="*/ 8000 w 9600"/>
              <a:gd name="T1" fmla="*/ 960 h 9280"/>
              <a:gd name="T2" fmla="*/ 7360 w 9600"/>
              <a:gd name="T3" fmla="*/ 960 h 9280"/>
              <a:gd name="T4" fmla="*/ 7360 w 9600"/>
              <a:gd name="T5" fmla="*/ 320 h 9280"/>
              <a:gd name="T6" fmla="*/ 7040 w 9600"/>
              <a:gd name="T7" fmla="*/ 0 h 9280"/>
              <a:gd name="T8" fmla="*/ 6720 w 9600"/>
              <a:gd name="T9" fmla="*/ 320 h 9280"/>
              <a:gd name="T10" fmla="*/ 6720 w 9600"/>
              <a:gd name="T11" fmla="*/ 960 h 9280"/>
              <a:gd name="T12" fmla="*/ 2880 w 9600"/>
              <a:gd name="T13" fmla="*/ 960 h 9280"/>
              <a:gd name="T14" fmla="*/ 2880 w 9600"/>
              <a:gd name="T15" fmla="*/ 320 h 9280"/>
              <a:gd name="T16" fmla="*/ 2560 w 9600"/>
              <a:gd name="T17" fmla="*/ 0 h 9280"/>
              <a:gd name="T18" fmla="*/ 2240 w 9600"/>
              <a:gd name="T19" fmla="*/ 320 h 9280"/>
              <a:gd name="T20" fmla="*/ 2240 w 9600"/>
              <a:gd name="T21" fmla="*/ 960 h 9280"/>
              <a:gd name="T22" fmla="*/ 1600 w 9600"/>
              <a:gd name="T23" fmla="*/ 960 h 9280"/>
              <a:gd name="T24" fmla="*/ 0 w 9600"/>
              <a:gd name="T25" fmla="*/ 2560 h 9280"/>
              <a:gd name="T26" fmla="*/ 0 w 9600"/>
              <a:gd name="T27" fmla="*/ 7680 h 9280"/>
              <a:gd name="T28" fmla="*/ 1600 w 9600"/>
              <a:gd name="T29" fmla="*/ 9280 h 9280"/>
              <a:gd name="T30" fmla="*/ 8000 w 9600"/>
              <a:gd name="T31" fmla="*/ 9280 h 9280"/>
              <a:gd name="T32" fmla="*/ 9600 w 9600"/>
              <a:gd name="T33" fmla="*/ 7680 h 9280"/>
              <a:gd name="T34" fmla="*/ 9600 w 9600"/>
              <a:gd name="T35" fmla="*/ 2560 h 9280"/>
              <a:gd name="T36" fmla="*/ 8000 w 9600"/>
              <a:gd name="T37" fmla="*/ 960 h 9280"/>
              <a:gd name="T38" fmla="*/ 640 w 9600"/>
              <a:gd name="T39" fmla="*/ 2560 h 9280"/>
              <a:gd name="T40" fmla="*/ 1600 w 9600"/>
              <a:gd name="T41" fmla="*/ 1600 h 9280"/>
              <a:gd name="T42" fmla="*/ 2240 w 9600"/>
              <a:gd name="T43" fmla="*/ 1600 h 9280"/>
              <a:gd name="T44" fmla="*/ 2240 w 9600"/>
              <a:gd name="T45" fmla="*/ 3520 h 9280"/>
              <a:gd name="T46" fmla="*/ 2560 w 9600"/>
              <a:gd name="T47" fmla="*/ 3840 h 9280"/>
              <a:gd name="T48" fmla="*/ 2880 w 9600"/>
              <a:gd name="T49" fmla="*/ 3520 h 9280"/>
              <a:gd name="T50" fmla="*/ 2880 w 9600"/>
              <a:gd name="T51" fmla="*/ 1600 h 9280"/>
              <a:gd name="T52" fmla="*/ 6720 w 9600"/>
              <a:gd name="T53" fmla="*/ 1600 h 9280"/>
              <a:gd name="T54" fmla="*/ 6720 w 9600"/>
              <a:gd name="T55" fmla="*/ 3520 h 9280"/>
              <a:gd name="T56" fmla="*/ 7040 w 9600"/>
              <a:gd name="T57" fmla="*/ 3840 h 9280"/>
              <a:gd name="T58" fmla="*/ 7360 w 9600"/>
              <a:gd name="T59" fmla="*/ 3520 h 9280"/>
              <a:gd name="T60" fmla="*/ 7360 w 9600"/>
              <a:gd name="T61" fmla="*/ 1600 h 9280"/>
              <a:gd name="T62" fmla="*/ 8000 w 9600"/>
              <a:gd name="T63" fmla="*/ 1600 h 9280"/>
              <a:gd name="T64" fmla="*/ 8960 w 9600"/>
              <a:gd name="T65" fmla="*/ 2560 h 9280"/>
              <a:gd name="T66" fmla="*/ 8960 w 9600"/>
              <a:gd name="T67" fmla="*/ 4480 h 9280"/>
              <a:gd name="T68" fmla="*/ 640 w 9600"/>
              <a:gd name="T69" fmla="*/ 4480 h 9280"/>
              <a:gd name="T70" fmla="*/ 640 w 9600"/>
              <a:gd name="T71" fmla="*/ 2560 h 9280"/>
              <a:gd name="T72" fmla="*/ 8960 w 9600"/>
              <a:gd name="T73" fmla="*/ 7680 h 9280"/>
              <a:gd name="T74" fmla="*/ 8000 w 9600"/>
              <a:gd name="T75" fmla="*/ 8640 h 9280"/>
              <a:gd name="T76" fmla="*/ 1600 w 9600"/>
              <a:gd name="T77" fmla="*/ 8640 h 9280"/>
              <a:gd name="T78" fmla="*/ 640 w 9600"/>
              <a:gd name="T79" fmla="*/ 7680 h 9280"/>
              <a:gd name="T80" fmla="*/ 640 w 9600"/>
              <a:gd name="T81" fmla="*/ 5120 h 9280"/>
              <a:gd name="T82" fmla="*/ 8960 w 9600"/>
              <a:gd name="T83" fmla="*/ 5120 h 9280"/>
              <a:gd name="T84" fmla="*/ 8960 w 9600"/>
              <a:gd name="T85" fmla="*/ 7680 h 9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00" h="9280">
                <a:moveTo>
                  <a:pt x="8000" y="960"/>
                </a:moveTo>
                <a:lnTo>
                  <a:pt x="7360" y="960"/>
                </a:lnTo>
                <a:lnTo>
                  <a:pt x="7360" y="320"/>
                </a:lnTo>
                <a:cubicBezTo>
                  <a:pt x="7360" y="144"/>
                  <a:pt x="7217" y="0"/>
                  <a:pt x="7040" y="0"/>
                </a:cubicBezTo>
                <a:cubicBezTo>
                  <a:pt x="6863" y="0"/>
                  <a:pt x="6720" y="144"/>
                  <a:pt x="6720" y="320"/>
                </a:cubicBezTo>
                <a:lnTo>
                  <a:pt x="6720" y="960"/>
                </a:lnTo>
                <a:lnTo>
                  <a:pt x="2880" y="960"/>
                </a:lnTo>
                <a:lnTo>
                  <a:pt x="2880" y="320"/>
                </a:lnTo>
                <a:cubicBezTo>
                  <a:pt x="2880" y="144"/>
                  <a:pt x="2737" y="0"/>
                  <a:pt x="2560" y="0"/>
                </a:cubicBezTo>
                <a:cubicBezTo>
                  <a:pt x="2383" y="0"/>
                  <a:pt x="2240" y="144"/>
                  <a:pt x="2240" y="320"/>
                </a:cubicBezTo>
                <a:lnTo>
                  <a:pt x="2240" y="960"/>
                </a:lnTo>
                <a:lnTo>
                  <a:pt x="1600" y="960"/>
                </a:lnTo>
                <a:cubicBezTo>
                  <a:pt x="716" y="960"/>
                  <a:pt x="0" y="1677"/>
                  <a:pt x="0" y="2560"/>
                </a:cubicBezTo>
                <a:lnTo>
                  <a:pt x="0" y="7680"/>
                </a:lnTo>
                <a:cubicBezTo>
                  <a:pt x="0" y="8564"/>
                  <a:pt x="716" y="9280"/>
                  <a:pt x="1600" y="9280"/>
                </a:cubicBezTo>
                <a:lnTo>
                  <a:pt x="8000" y="9280"/>
                </a:lnTo>
                <a:cubicBezTo>
                  <a:pt x="8884" y="9280"/>
                  <a:pt x="9600" y="8564"/>
                  <a:pt x="9600" y="7680"/>
                </a:cubicBezTo>
                <a:lnTo>
                  <a:pt x="9600" y="2560"/>
                </a:lnTo>
                <a:cubicBezTo>
                  <a:pt x="9600" y="1677"/>
                  <a:pt x="8884" y="960"/>
                  <a:pt x="8000" y="960"/>
                </a:cubicBezTo>
                <a:close/>
                <a:moveTo>
                  <a:pt x="640" y="2560"/>
                </a:moveTo>
                <a:cubicBezTo>
                  <a:pt x="640" y="2030"/>
                  <a:pt x="1070" y="1600"/>
                  <a:pt x="1600" y="1600"/>
                </a:cubicBezTo>
                <a:lnTo>
                  <a:pt x="2240" y="1600"/>
                </a:lnTo>
                <a:lnTo>
                  <a:pt x="2240" y="3520"/>
                </a:lnTo>
                <a:cubicBezTo>
                  <a:pt x="2240" y="3697"/>
                  <a:pt x="2383" y="3840"/>
                  <a:pt x="2560" y="3840"/>
                </a:cubicBezTo>
                <a:cubicBezTo>
                  <a:pt x="2737" y="3840"/>
                  <a:pt x="2880" y="3697"/>
                  <a:pt x="2880" y="3520"/>
                </a:cubicBezTo>
                <a:lnTo>
                  <a:pt x="2880" y="1600"/>
                </a:lnTo>
                <a:lnTo>
                  <a:pt x="6720" y="1600"/>
                </a:lnTo>
                <a:lnTo>
                  <a:pt x="6720" y="3520"/>
                </a:lnTo>
                <a:cubicBezTo>
                  <a:pt x="6720" y="3697"/>
                  <a:pt x="6863" y="3840"/>
                  <a:pt x="7040" y="3840"/>
                </a:cubicBezTo>
                <a:cubicBezTo>
                  <a:pt x="7217" y="3840"/>
                  <a:pt x="7360" y="3697"/>
                  <a:pt x="7360" y="3520"/>
                </a:cubicBezTo>
                <a:lnTo>
                  <a:pt x="7360" y="1600"/>
                </a:lnTo>
                <a:lnTo>
                  <a:pt x="8000" y="1600"/>
                </a:lnTo>
                <a:cubicBezTo>
                  <a:pt x="8530" y="1600"/>
                  <a:pt x="8960" y="2030"/>
                  <a:pt x="8960" y="2560"/>
                </a:cubicBezTo>
                <a:lnTo>
                  <a:pt x="8960" y="4480"/>
                </a:lnTo>
                <a:lnTo>
                  <a:pt x="640" y="4480"/>
                </a:lnTo>
                <a:lnTo>
                  <a:pt x="640" y="2560"/>
                </a:lnTo>
                <a:close/>
                <a:moveTo>
                  <a:pt x="8960" y="7680"/>
                </a:moveTo>
                <a:cubicBezTo>
                  <a:pt x="8960" y="8211"/>
                  <a:pt x="8530" y="8640"/>
                  <a:pt x="8000" y="8640"/>
                </a:cubicBezTo>
                <a:lnTo>
                  <a:pt x="1600" y="8640"/>
                </a:lnTo>
                <a:cubicBezTo>
                  <a:pt x="1070" y="8640"/>
                  <a:pt x="640" y="8211"/>
                  <a:pt x="640" y="7680"/>
                </a:cubicBezTo>
                <a:lnTo>
                  <a:pt x="640" y="5120"/>
                </a:lnTo>
                <a:lnTo>
                  <a:pt x="8960" y="5120"/>
                </a:lnTo>
                <a:lnTo>
                  <a:pt x="8960" y="7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19" name="文本框 20"/>
          <p:cNvSpPr txBox="1"/>
          <p:nvPr>
            <p:custDataLst>
              <p:tags r:id="rId1"/>
            </p:custDataLst>
          </p:nvPr>
        </p:nvSpPr>
        <p:spPr>
          <a:xfrm flipH="1">
            <a:off x="5909310" y="1867535"/>
            <a:ext cx="3930650" cy="528320"/>
          </a:xfrm>
          <a:prstGeom prst="rect">
            <a:avLst/>
          </a:prstGeom>
          <a:noFill/>
          <a:ln w="9525">
            <a:noFill/>
            <a:miter/>
          </a:ln>
          <a:effectLst>
            <a:outerShdw sx="999" sy="999" algn="ctr" rotWithShape="0">
              <a:srgbClr val="000000"/>
            </a:outerShdw>
          </a:effectLst>
        </p:spPr>
        <p:txBody>
          <a:bodyPr wrap="square" anchor="t">
            <a:no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r>
              <a:rPr lang="vi-VN" altLang="en-US" sz="2000" b="1" dirty="0">
                <a:solidFill>
                  <a:schemeClr val="accent5"/>
                </a:solidFill>
                <a:latin typeface="Times New Roman" panose="02020603050405020304" charset="0"/>
                <a:ea typeface="+mj-ea"/>
                <a:cs typeface="Times New Roman" panose="02020603050405020304" charset="0"/>
                <a:sym typeface="+mn-ea"/>
              </a:rPr>
              <a:t>I. </a:t>
            </a:r>
            <a:r>
              <a:rPr lang="en-US" altLang="en-US" sz="2000" b="1" dirty="0">
                <a:solidFill>
                  <a:schemeClr val="accent5"/>
                </a:solidFill>
                <a:latin typeface="Times New Roman" panose="02020603050405020304" charset="0"/>
                <a:ea typeface="+mj-ea"/>
                <a:cs typeface="Times New Roman" panose="02020603050405020304" charset="0"/>
                <a:sym typeface="+mn-ea"/>
              </a:rPr>
              <a:t>THỐNG KÊ MÔ TẢ</a:t>
            </a:r>
            <a:endParaRPr lang="zh-CN" altLang="en-US" sz="2000" b="1" dirty="0">
              <a:solidFill>
                <a:schemeClr val="accent5"/>
              </a:solidFill>
              <a:latin typeface="Times New Roman" panose="02020603050405020304" charset="0"/>
              <a:ea typeface="Roboto Black" panose="02000000000000000000" charset="0"/>
              <a:cs typeface="Times New Roman" panose="02020603050405020304" charset="0"/>
            </a:endParaRPr>
          </a:p>
          <a:p>
            <a:endParaRPr lang="zh-CN" altLang="en-US" sz="2000" b="1" dirty="0">
              <a:solidFill>
                <a:schemeClr val="accent5"/>
              </a:solidFill>
              <a:latin typeface="Times New Roman" panose="02020603050405020304" charset="0"/>
              <a:ea typeface="Roboto Black" panose="02000000000000000000" charset="0"/>
              <a:cs typeface="Times New Roman" panose="02020603050405020304" charset="0"/>
              <a:sym typeface="Arial" panose="020B0604020202020204" pitchFamily="34" charset="0"/>
            </a:endParaRPr>
          </a:p>
        </p:txBody>
      </p:sp>
      <p:sp>
        <p:nvSpPr>
          <p:cNvPr id="21" name="文本框 20"/>
          <p:cNvSpPr txBox="1"/>
          <p:nvPr>
            <p:custDataLst>
              <p:tags r:id="rId2"/>
            </p:custDataLst>
          </p:nvPr>
        </p:nvSpPr>
        <p:spPr>
          <a:xfrm flipH="1">
            <a:off x="5909310" y="3312160"/>
            <a:ext cx="3154680" cy="82994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pPr algn="ctr"/>
            <a:r>
              <a:rPr lang="vi-VN" altLang="en-US" sz="2000" b="1" dirty="0">
                <a:solidFill>
                  <a:srgbClr val="526AAB"/>
                </a:solidFill>
                <a:latin typeface="Times New Roman" panose="02020603050405020304" charset="0"/>
                <a:ea typeface="+mj-ea"/>
                <a:cs typeface="Times New Roman" panose="02020603050405020304" charset="0"/>
                <a:sym typeface="+mn-ea"/>
              </a:rPr>
              <a:t>II. </a:t>
            </a:r>
            <a:r>
              <a:rPr lang="en-US" altLang="en-US" sz="2000" b="1" dirty="0">
                <a:solidFill>
                  <a:srgbClr val="526AAB"/>
                </a:solidFill>
                <a:latin typeface="Times New Roman" panose="02020603050405020304" charset="0"/>
                <a:ea typeface="+mj-ea"/>
                <a:cs typeface="Times New Roman" panose="02020603050405020304" charset="0"/>
                <a:sym typeface="+mn-ea"/>
              </a:rPr>
              <a:t>XỬ LÝ VÀ TRỰC QUAN HÓA DỮ LIỆU</a:t>
            </a:r>
            <a:endParaRPr lang="zh-CN" altLang="en-US" sz="2000" b="1" dirty="0">
              <a:solidFill>
                <a:schemeClr val="accent2"/>
              </a:solidFill>
              <a:latin typeface="Times New Roman" panose="02020603050405020304" charset="0"/>
              <a:ea typeface="Roboto Black" panose="02000000000000000000" charset="0"/>
              <a:cs typeface="Times New Roman" panose="02020603050405020304" charset="0"/>
              <a:sym typeface="Arial" panose="020B0604020202020204" pitchFamily="34" charset="0"/>
            </a:endParaRPr>
          </a:p>
        </p:txBody>
      </p:sp>
      <p:sp>
        <p:nvSpPr>
          <p:cNvPr id="22" name="文本框 20"/>
          <p:cNvSpPr txBox="1"/>
          <p:nvPr>
            <p:custDataLst>
              <p:tags r:id="rId3"/>
            </p:custDataLst>
          </p:nvPr>
        </p:nvSpPr>
        <p:spPr>
          <a:xfrm flipH="1">
            <a:off x="5909310" y="4859020"/>
            <a:ext cx="3213100" cy="82994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50000"/>
                    <a:lumOff val="50000"/>
                  </a:schemeClr>
                </a:solidFill>
                <a:latin typeface="Microsoft YaHei Light" panose="020B0502040204020203" pitchFamily="34" charset="-122"/>
                <a:ea typeface="Microsoft YaHei Light" panose="020B0502040204020203" pitchFamily="34" charset="-122"/>
              </a:defRPr>
            </a:lvl1pPr>
          </a:lstStyle>
          <a:p>
            <a:pPr algn="ctr"/>
            <a:r>
              <a:rPr lang="vi-VN" altLang="en-US" sz="2000" b="1" dirty="0">
                <a:solidFill>
                  <a:schemeClr val="accent5"/>
                </a:solidFill>
                <a:latin typeface="Times New Roman" panose="02020603050405020304" charset="0"/>
                <a:ea typeface="+mj-ea"/>
                <a:cs typeface="Times New Roman" panose="02020603050405020304" charset="0"/>
                <a:sym typeface="+mn-ea"/>
              </a:rPr>
              <a:t>III. </a:t>
            </a:r>
            <a:r>
              <a:rPr lang="en-US" altLang="en-US" sz="2000" b="1" dirty="0">
                <a:solidFill>
                  <a:schemeClr val="accent5"/>
                </a:solidFill>
                <a:latin typeface="Times New Roman" panose="02020603050405020304" charset="0"/>
                <a:ea typeface="+mj-ea"/>
                <a:cs typeface="Times New Roman" panose="02020603050405020304" charset="0"/>
                <a:sym typeface="+mn-ea"/>
              </a:rPr>
              <a:t>PHÂN TÍCH ĐƠN BIẾN VÀ HAI BIẾN</a:t>
            </a:r>
            <a:endParaRPr lang="en-US" altLang="en-US" sz="2000" b="1" dirty="0">
              <a:solidFill>
                <a:schemeClr val="accent5"/>
              </a:solidFill>
              <a:latin typeface="Times New Roman" panose="02020603050405020304" charset="0"/>
              <a:ea typeface="+mj-ea"/>
              <a:cs typeface="Times New Roman" panose="02020603050405020304" charset="0"/>
              <a:sym typeface="+mn-ea"/>
            </a:endParaRPr>
          </a:p>
        </p:txBody>
      </p:sp>
      <p:grpSp>
        <p:nvGrpSpPr>
          <p:cNvPr id="82" name="组合 81"/>
          <p:cNvGrpSpPr/>
          <p:nvPr/>
        </p:nvGrpSpPr>
        <p:grpSpPr>
          <a:xfrm>
            <a:off x="4806315" y="733314"/>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23" name="椭圆 8"/>
          <p:cNvSpPr/>
          <p:nvPr/>
        </p:nvSpPr>
        <p:spPr>
          <a:xfrm>
            <a:off x="1786378" y="1846541"/>
            <a:ext cx="1581551" cy="1581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50000"/>
                  <a:lumOff val="50000"/>
                </a:schemeClr>
              </a:solidFill>
              <a:latin typeface="Manrope SemiBold" charset="0"/>
              <a:ea typeface="Manrope SemiBold" charset="0"/>
              <a:cs typeface="Roboto Black" panose="02000000000000000000" charset="0"/>
            </a:endParaRPr>
          </a:p>
        </p:txBody>
      </p:sp>
      <p:sp>
        <p:nvSpPr>
          <p:cNvPr id="24" name="Oval 2"/>
          <p:cNvSpPr/>
          <p:nvPr/>
        </p:nvSpPr>
        <p:spPr>
          <a:xfrm>
            <a:off x="2360295" y="2330920"/>
            <a:ext cx="483247" cy="537865"/>
          </a:xfrm>
          <a:custGeom>
            <a:avLst/>
            <a:gdLst>
              <a:gd name="connsiteX0" fmla="*/ 242317 w 478344"/>
              <a:gd name="connsiteY0" fmla="*/ 269436 h 532408"/>
              <a:gd name="connsiteX1" fmla="*/ 259607 w 478344"/>
              <a:gd name="connsiteY1" fmla="*/ 281006 h 532408"/>
              <a:gd name="connsiteX2" fmla="*/ 259607 w 478344"/>
              <a:gd name="connsiteY2" fmla="*/ 409709 h 532408"/>
              <a:gd name="connsiteX3" fmla="*/ 243794 w 478344"/>
              <a:gd name="connsiteY3" fmla="*/ 425470 h 532408"/>
              <a:gd name="connsiteX4" fmla="*/ 228029 w 478344"/>
              <a:gd name="connsiteY4" fmla="*/ 409709 h 532408"/>
              <a:gd name="connsiteX5" fmla="*/ 228029 w 478344"/>
              <a:gd name="connsiteY5" fmla="*/ 314289 h 532408"/>
              <a:gd name="connsiteX6" fmla="*/ 222789 w 478344"/>
              <a:gd name="connsiteY6" fmla="*/ 310670 h 532408"/>
              <a:gd name="connsiteX7" fmla="*/ 214025 w 478344"/>
              <a:gd name="connsiteY7" fmla="*/ 313908 h 532408"/>
              <a:gd name="connsiteX8" fmla="*/ 194878 w 478344"/>
              <a:gd name="connsiteY8" fmla="*/ 292910 h 532408"/>
              <a:gd name="connsiteX9" fmla="*/ 202928 w 478344"/>
              <a:gd name="connsiteY9" fmla="*/ 285434 h 532408"/>
              <a:gd name="connsiteX10" fmla="*/ 31147 w 478344"/>
              <a:gd name="connsiteY10" fmla="*/ 196945 h 532408"/>
              <a:gd name="connsiteX11" fmla="*/ 31147 w 478344"/>
              <a:gd name="connsiteY11" fmla="*/ 418555 h 532408"/>
              <a:gd name="connsiteX12" fmla="*/ 113919 w 478344"/>
              <a:gd name="connsiteY12" fmla="*/ 501314 h 532408"/>
              <a:gd name="connsiteX13" fmla="*/ 364521 w 478344"/>
              <a:gd name="connsiteY13" fmla="*/ 501314 h 532408"/>
              <a:gd name="connsiteX14" fmla="*/ 447293 w 478344"/>
              <a:gd name="connsiteY14" fmla="*/ 418555 h 532408"/>
              <a:gd name="connsiteX15" fmla="*/ 447293 w 478344"/>
              <a:gd name="connsiteY15" fmla="*/ 196945 h 532408"/>
              <a:gd name="connsiteX16" fmla="*/ 113919 w 478344"/>
              <a:gd name="connsiteY16" fmla="*/ 63998 h 532408"/>
              <a:gd name="connsiteX17" fmla="*/ 31099 w 478344"/>
              <a:gd name="connsiteY17" fmla="*/ 146709 h 532408"/>
              <a:gd name="connsiteX18" fmla="*/ 31099 w 478344"/>
              <a:gd name="connsiteY18" fmla="*/ 165851 h 532408"/>
              <a:gd name="connsiteX19" fmla="*/ 447245 w 478344"/>
              <a:gd name="connsiteY19" fmla="*/ 165851 h 532408"/>
              <a:gd name="connsiteX20" fmla="*/ 447245 w 478344"/>
              <a:gd name="connsiteY20" fmla="*/ 146709 h 532408"/>
              <a:gd name="connsiteX21" fmla="*/ 364473 w 478344"/>
              <a:gd name="connsiteY21" fmla="*/ 63998 h 532408"/>
              <a:gd name="connsiteX22" fmla="*/ 324230 w 478344"/>
              <a:gd name="connsiteY22" fmla="*/ 63998 h 532408"/>
              <a:gd name="connsiteX23" fmla="*/ 324230 w 478344"/>
              <a:gd name="connsiteY23" fmla="*/ 88806 h 532408"/>
              <a:gd name="connsiteX24" fmla="*/ 308704 w 478344"/>
              <a:gd name="connsiteY24" fmla="*/ 104329 h 532408"/>
              <a:gd name="connsiteX25" fmla="*/ 293179 w 478344"/>
              <a:gd name="connsiteY25" fmla="*/ 88806 h 532408"/>
              <a:gd name="connsiteX26" fmla="*/ 293179 w 478344"/>
              <a:gd name="connsiteY26" fmla="*/ 63998 h 532408"/>
              <a:gd name="connsiteX27" fmla="*/ 185213 w 478344"/>
              <a:gd name="connsiteY27" fmla="*/ 63998 h 532408"/>
              <a:gd name="connsiteX28" fmla="*/ 185213 w 478344"/>
              <a:gd name="connsiteY28" fmla="*/ 88806 h 532408"/>
              <a:gd name="connsiteX29" fmla="*/ 169687 w 478344"/>
              <a:gd name="connsiteY29" fmla="*/ 104329 h 532408"/>
              <a:gd name="connsiteX30" fmla="*/ 154162 w 478344"/>
              <a:gd name="connsiteY30" fmla="*/ 88806 h 532408"/>
              <a:gd name="connsiteX31" fmla="*/ 154162 w 478344"/>
              <a:gd name="connsiteY31" fmla="*/ 63998 h 532408"/>
              <a:gd name="connsiteX32" fmla="*/ 169687 w 478344"/>
              <a:gd name="connsiteY32" fmla="*/ 0 h 532408"/>
              <a:gd name="connsiteX33" fmla="*/ 185213 w 478344"/>
              <a:gd name="connsiteY33" fmla="*/ 15523 h 532408"/>
              <a:gd name="connsiteX34" fmla="*/ 185213 w 478344"/>
              <a:gd name="connsiteY34" fmla="*/ 32856 h 532408"/>
              <a:gd name="connsiteX35" fmla="*/ 293226 w 478344"/>
              <a:gd name="connsiteY35" fmla="*/ 32856 h 532408"/>
              <a:gd name="connsiteX36" fmla="*/ 293226 w 478344"/>
              <a:gd name="connsiteY36" fmla="*/ 15523 h 532408"/>
              <a:gd name="connsiteX37" fmla="*/ 308752 w 478344"/>
              <a:gd name="connsiteY37" fmla="*/ 0 h 532408"/>
              <a:gd name="connsiteX38" fmla="*/ 324278 w 478344"/>
              <a:gd name="connsiteY38" fmla="*/ 15523 h 532408"/>
              <a:gd name="connsiteX39" fmla="*/ 324278 w 478344"/>
              <a:gd name="connsiteY39" fmla="*/ 32856 h 532408"/>
              <a:gd name="connsiteX40" fmla="*/ 364521 w 478344"/>
              <a:gd name="connsiteY40" fmla="*/ 32856 h 532408"/>
              <a:gd name="connsiteX41" fmla="*/ 478344 w 478344"/>
              <a:gd name="connsiteY41" fmla="*/ 146709 h 532408"/>
              <a:gd name="connsiteX42" fmla="*/ 478344 w 478344"/>
              <a:gd name="connsiteY42" fmla="*/ 418555 h 532408"/>
              <a:gd name="connsiteX43" fmla="*/ 364473 w 478344"/>
              <a:gd name="connsiteY43" fmla="*/ 532408 h 532408"/>
              <a:gd name="connsiteX44" fmla="*/ 113919 w 478344"/>
              <a:gd name="connsiteY44" fmla="*/ 532408 h 532408"/>
              <a:gd name="connsiteX45" fmla="*/ 0 w 478344"/>
              <a:gd name="connsiteY45" fmla="*/ 418555 h 532408"/>
              <a:gd name="connsiteX46" fmla="*/ 0 w 478344"/>
              <a:gd name="connsiteY46" fmla="*/ 146709 h 532408"/>
              <a:gd name="connsiteX47" fmla="*/ 113919 w 478344"/>
              <a:gd name="connsiteY47" fmla="*/ 32856 h 532408"/>
              <a:gd name="connsiteX48" fmla="*/ 154162 w 478344"/>
              <a:gd name="connsiteY48" fmla="*/ 32856 h 532408"/>
              <a:gd name="connsiteX49" fmla="*/ 154162 w 478344"/>
              <a:gd name="connsiteY49" fmla="*/ 15523 h 532408"/>
              <a:gd name="connsiteX50" fmla="*/ 169687 w 478344"/>
              <a:gd name="connsiteY50" fmla="*/ 0 h 5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8344" h="532408">
                <a:moveTo>
                  <a:pt x="242317" y="269436"/>
                </a:moveTo>
                <a:cubicBezTo>
                  <a:pt x="250557" y="266055"/>
                  <a:pt x="259607" y="272150"/>
                  <a:pt x="259607" y="281006"/>
                </a:cubicBezTo>
                <a:lnTo>
                  <a:pt x="259607" y="409709"/>
                </a:lnTo>
                <a:cubicBezTo>
                  <a:pt x="259607" y="418375"/>
                  <a:pt x="252510" y="425470"/>
                  <a:pt x="243794" y="425470"/>
                </a:cubicBezTo>
                <a:cubicBezTo>
                  <a:pt x="235125" y="425470"/>
                  <a:pt x="228029" y="418471"/>
                  <a:pt x="228029" y="409709"/>
                </a:cubicBezTo>
                <a:lnTo>
                  <a:pt x="228029" y="314289"/>
                </a:lnTo>
                <a:cubicBezTo>
                  <a:pt x="228029" y="311623"/>
                  <a:pt x="225361" y="309718"/>
                  <a:pt x="222789" y="310670"/>
                </a:cubicBezTo>
                <a:lnTo>
                  <a:pt x="214025" y="313908"/>
                </a:lnTo>
                <a:cubicBezTo>
                  <a:pt x="201070" y="318812"/>
                  <a:pt x="188877" y="305337"/>
                  <a:pt x="194878" y="292910"/>
                </a:cubicBezTo>
                <a:cubicBezTo>
                  <a:pt x="196545" y="289529"/>
                  <a:pt x="199403" y="286863"/>
                  <a:pt x="202928" y="285434"/>
                </a:cubicBezTo>
                <a:close/>
                <a:moveTo>
                  <a:pt x="31147" y="196945"/>
                </a:moveTo>
                <a:lnTo>
                  <a:pt x="31147" y="418555"/>
                </a:lnTo>
                <a:cubicBezTo>
                  <a:pt x="31147" y="464173"/>
                  <a:pt x="68246" y="501314"/>
                  <a:pt x="113919" y="501314"/>
                </a:cubicBezTo>
                <a:lnTo>
                  <a:pt x="364521" y="501314"/>
                </a:lnTo>
                <a:cubicBezTo>
                  <a:pt x="410145" y="501314"/>
                  <a:pt x="447293" y="464173"/>
                  <a:pt x="447293" y="418555"/>
                </a:cubicBezTo>
                <a:lnTo>
                  <a:pt x="447293" y="196945"/>
                </a:lnTo>
                <a:close/>
                <a:moveTo>
                  <a:pt x="113919" y="63998"/>
                </a:moveTo>
                <a:cubicBezTo>
                  <a:pt x="68294" y="63998"/>
                  <a:pt x="31147" y="101091"/>
                  <a:pt x="31099" y="146709"/>
                </a:cubicBezTo>
                <a:lnTo>
                  <a:pt x="31099" y="165851"/>
                </a:lnTo>
                <a:lnTo>
                  <a:pt x="447245" y="165851"/>
                </a:lnTo>
                <a:lnTo>
                  <a:pt x="447245" y="146709"/>
                </a:lnTo>
                <a:cubicBezTo>
                  <a:pt x="447245" y="101139"/>
                  <a:pt x="410145" y="63998"/>
                  <a:pt x="364473" y="63998"/>
                </a:cubicBezTo>
                <a:lnTo>
                  <a:pt x="324230" y="63998"/>
                </a:lnTo>
                <a:lnTo>
                  <a:pt x="324230" y="88806"/>
                </a:lnTo>
                <a:cubicBezTo>
                  <a:pt x="324230" y="97377"/>
                  <a:pt x="317277" y="104329"/>
                  <a:pt x="308704" y="104329"/>
                </a:cubicBezTo>
                <a:cubicBezTo>
                  <a:pt x="300132" y="104329"/>
                  <a:pt x="293179" y="97377"/>
                  <a:pt x="293179" y="88806"/>
                </a:cubicBezTo>
                <a:lnTo>
                  <a:pt x="293179" y="63998"/>
                </a:lnTo>
                <a:lnTo>
                  <a:pt x="185213" y="63998"/>
                </a:lnTo>
                <a:lnTo>
                  <a:pt x="185213" y="88806"/>
                </a:lnTo>
                <a:cubicBezTo>
                  <a:pt x="185213" y="97377"/>
                  <a:pt x="178260" y="104329"/>
                  <a:pt x="169687" y="104329"/>
                </a:cubicBezTo>
                <a:cubicBezTo>
                  <a:pt x="161115" y="104329"/>
                  <a:pt x="154162" y="97377"/>
                  <a:pt x="154162" y="88806"/>
                </a:cubicBezTo>
                <a:lnTo>
                  <a:pt x="154162" y="63998"/>
                </a:lnTo>
                <a:close/>
                <a:moveTo>
                  <a:pt x="169687" y="0"/>
                </a:moveTo>
                <a:cubicBezTo>
                  <a:pt x="178260" y="0"/>
                  <a:pt x="185213" y="6952"/>
                  <a:pt x="185213" y="15523"/>
                </a:cubicBezTo>
                <a:lnTo>
                  <a:pt x="185213" y="32856"/>
                </a:lnTo>
                <a:lnTo>
                  <a:pt x="293226" y="32856"/>
                </a:lnTo>
                <a:lnTo>
                  <a:pt x="293226" y="15523"/>
                </a:lnTo>
                <a:cubicBezTo>
                  <a:pt x="293226" y="6952"/>
                  <a:pt x="300179" y="0"/>
                  <a:pt x="308752" y="0"/>
                </a:cubicBezTo>
                <a:cubicBezTo>
                  <a:pt x="317324" y="0"/>
                  <a:pt x="324278" y="6952"/>
                  <a:pt x="324278" y="15523"/>
                </a:cubicBezTo>
                <a:lnTo>
                  <a:pt x="324278" y="32856"/>
                </a:lnTo>
                <a:lnTo>
                  <a:pt x="364521" y="32856"/>
                </a:lnTo>
                <a:cubicBezTo>
                  <a:pt x="427290" y="32856"/>
                  <a:pt x="478344" y="83949"/>
                  <a:pt x="478344" y="146709"/>
                </a:cubicBezTo>
                <a:lnTo>
                  <a:pt x="478344" y="418555"/>
                </a:lnTo>
                <a:cubicBezTo>
                  <a:pt x="478344" y="481362"/>
                  <a:pt x="427290" y="532408"/>
                  <a:pt x="364473" y="532408"/>
                </a:cubicBezTo>
                <a:lnTo>
                  <a:pt x="113919" y="532408"/>
                </a:lnTo>
                <a:cubicBezTo>
                  <a:pt x="51101" y="532408"/>
                  <a:pt x="0" y="481362"/>
                  <a:pt x="0" y="418555"/>
                </a:cubicBezTo>
                <a:lnTo>
                  <a:pt x="0" y="146709"/>
                </a:lnTo>
                <a:cubicBezTo>
                  <a:pt x="0" y="83949"/>
                  <a:pt x="51101" y="32856"/>
                  <a:pt x="113919" y="32856"/>
                </a:cubicBezTo>
                <a:lnTo>
                  <a:pt x="154162" y="32856"/>
                </a:lnTo>
                <a:lnTo>
                  <a:pt x="154162" y="15523"/>
                </a:lnTo>
                <a:cubicBezTo>
                  <a:pt x="154162" y="6952"/>
                  <a:pt x="161115" y="0"/>
                  <a:pt x="1696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25" name="圆角矩形 102"/>
          <p:cNvSpPr/>
          <p:nvPr/>
        </p:nvSpPr>
        <p:spPr>
          <a:xfrm>
            <a:off x="9122345" y="1981118"/>
            <a:ext cx="2325506" cy="3343840"/>
          </a:xfrm>
          <a:prstGeom prst="roundRect">
            <a:avLst>
              <a:gd name="adj" fmla="val 5228"/>
            </a:avLst>
          </a:prstGeom>
          <a:blipFill>
            <a:blip r:embed="rId4"/>
            <a:stretch>
              <a:fillRect l="-57999" r="-573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anrope SemiBold"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to="" calcmode="lin" valueType="num">
                                      <p:cBhvr>
                                        <p:cTn id="7" dur="1" fill="hold"/>
                                        <p:tgtEl>
                                          <p:spTgt spid="2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to="" calcmode="lin" valueType="num">
                                      <p:cBhvr>
                                        <p:cTn id="17" dur="1" fill="hold"/>
                                        <p:tgtEl>
                                          <p:spTgt spid="1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1" fill="hold"/>
                                        <p:tgtEl>
                                          <p:spTgt spid="11"/>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to="" calcmode="lin" valueType="num">
                                      <p:cBhvr>
                                        <p:cTn id="32" dur="1" fill="hold"/>
                                        <p:tgtEl>
                                          <p:spTgt spid="21"/>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to="" calcmode="lin" valueType="num">
                                      <p:cBhvr>
                                        <p:cTn id="37" dur="1" fill="hold"/>
                                        <p:tgtEl>
                                          <p:spTgt spid="1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to="" calcmode="lin" valueType="num">
                                      <p:cBhvr>
                                        <p:cTn id="42" dur="1" fill="hold"/>
                                        <p:tgtEl>
                                          <p:spTgt spid="13"/>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to="" calcmode="lin" valueType="num">
                                      <p:cBhvr>
                                        <p:cTn id="47" dur="1" fill="hold"/>
                                        <p:tgtEl>
                                          <p:spTgt spid="22"/>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to="" calcmode="lin" valueType="num">
                                      <p:cBhvr>
                                        <p:cTn id="52" dur="1" fill="hold"/>
                                        <p:tgtEl>
                                          <p:spTgt spid="2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animBg="1"/>
      <p:bldP spid="19" grpId="1" animBg="1"/>
      <p:bldP spid="11" grpId="0" animBg="1"/>
      <p:bldP spid="11" grpId="1" animBg="1"/>
      <p:bldP spid="21" grpId="0" animBg="1"/>
      <p:bldP spid="21" grpId="1" animBg="1"/>
      <p:bldP spid="14" grpId="0" animBg="1"/>
      <p:bldP spid="14" grpId="1" animBg="1"/>
      <p:bldP spid="22" grpId="0" animBg="1"/>
      <p:bldP spid="22" grpId="1" animBg="1"/>
      <p:bldP spid="25" grpId="0" animBg="1"/>
      <p:bldP spid="2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843280" y="1297305"/>
            <a:ext cx="10515600"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Tại sao </a:t>
            </a:r>
            <a:r>
              <a:rPr lang="vi-VN" altLang="en-US" sz="1800">
                <a:latin typeface="Times New Roman" panose="02020603050405020304" charset="0"/>
                <a:cs typeface="Times New Roman" panose="02020603050405020304" charset="0"/>
                <a:sym typeface="+mn-ea"/>
              </a:rPr>
              <a:t>trực quan hóa</a:t>
            </a:r>
            <a:r>
              <a:rPr lang="en-US" altLang="en-US" sz="1800">
                <a:latin typeface="Times New Roman" panose="02020603050405020304" charset="0"/>
                <a:cs typeface="Times New Roman" panose="02020603050405020304" charset="0"/>
                <a:sym typeface="+mn-ea"/>
              </a:rPr>
              <a:t> quan trọng trong khám phá dữ liệu (EDA)?</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843280" y="1725295"/>
            <a:ext cx="10515600" cy="967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Trong EDA, trực quan hóa giúp bạn trả lời những câu hỏi then chốt mà không phụ thuộc quá nhiều vào các giả định thống kê phức tạp:</a:t>
            </a:r>
            <a:endParaRPr lang="en-US" altLang="en-US" sz="1800">
              <a:solidFill>
                <a:schemeClr val="tx1"/>
              </a:solidFill>
              <a:latin typeface="Times New Roman" panose="02020603050405020304" charset="0"/>
              <a:cs typeface="Times New Roman" panose="02020603050405020304" charset="0"/>
            </a:endParaRPr>
          </a:p>
        </p:txBody>
      </p:sp>
      <p:sp>
        <p:nvSpPr>
          <p:cNvPr id="22" name="Title 21"/>
          <p:cNvSpPr>
            <a:spLocks noGrp="1"/>
          </p:cNvSpPr>
          <p:nvPr>
            <p:ph type="title"/>
          </p:nvPr>
        </p:nvSpPr>
        <p:spPr>
          <a:xfrm>
            <a:off x="843280" y="2506980"/>
            <a:ext cx="10515600" cy="2346960"/>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Dữ liệu của tôi trông nh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 thế nào? (Hình dạng phân phối)</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Các biến có mối quan hệ với nhau không? </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Có sự khác biệt giữa các nhóm không?</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 Dữ liệu có thay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ổi theo thời gian?</a:t>
            </a:r>
            <a:br>
              <a:rPr lang="en-US" altLang="en-US" sz="1800">
                <a:latin typeface="Times New Roman" panose="02020603050405020304" charset="0"/>
                <a:cs typeface="Times New Roman" panose="02020603050405020304" charset="0"/>
              </a:rPr>
            </a:b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 </a:t>
            </a:r>
            <a:r>
              <a:rPr lang="en-US" altLang="en-US" sz="1800">
                <a:latin typeface="Times New Roman" panose="02020603050405020304" charset="0"/>
                <a:cs typeface="Times New Roman" panose="02020603050405020304" charset="0"/>
              </a:rPr>
              <a:t>Có cụm (clusters) tự nhiên nào trong dữ liệu không?</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to="" calcmode="lin" valueType="num">
                                      <p:cBhvr>
                                        <p:cTn id="17" dur="1" fill="hold"/>
                                        <p:tgtEl>
                                          <p:spTgt spid="2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4" grpId="0"/>
      <p:bldP spid="4" grpId="1"/>
      <p:bldP spid="22" grpId="0"/>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Các loại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phổ biến (nh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 histogram, scatter plot, boxplot, bar chart) </a:t>
            </a:r>
            <a:r>
              <a:rPr lang="en-US" altLang="en-US" sz="2000" b="1">
                <a:solidFill>
                  <a:schemeClr val="accent2"/>
                </a:solidFill>
                <a:latin typeface="Times New Roman" panose="02020603050405020304" charset="0"/>
                <a:cs typeface="Times New Roman" panose="02020603050405020304" charset="0"/>
              </a:rPr>
              <a:t>đư</a:t>
            </a:r>
            <a:r>
              <a:rPr lang="en-US" altLang="en-US" sz="2000" b="1">
                <a:solidFill>
                  <a:schemeClr val="accent2"/>
                </a:solidFill>
                <a:latin typeface="Times New Roman" panose="02020603050405020304" charset="0"/>
                <a:cs typeface="Times New Roman" panose="02020603050405020304" charset="0"/>
              </a:rPr>
              <a:t>ợc sử dụng trong các tr</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ờng hợp nào?</a:t>
            </a:r>
            <a:endParaRPr lang="en-US" altLang="en-US" sz="2000" b="1">
              <a:solidFill>
                <a:schemeClr val="accent2"/>
              </a:solidFill>
              <a:latin typeface="Times New Roman" panose="02020603050405020304" charset="0"/>
              <a:cs typeface="Times New Roman" panose="02020603050405020304" charset="0"/>
            </a:endParaRPr>
          </a:p>
        </p:txBody>
      </p:sp>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738505" y="1216660"/>
            <a:ext cx="10515600" cy="4940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Histogram (Biểu đồ Tần suất)</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629920" y="1634490"/>
            <a:ext cx="10515600" cy="4940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Trường hợp sử dụng:</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738505" y="1929130"/>
            <a:ext cx="10515600" cy="1903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Khám phá hình dạng phân phối (đối xứng, lệch trái, lệch phải, nhiều đỉnh).</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Xác định khoảng giá trị phổ biến nhất. </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Kiểm tra xem dữ liệu có tuân theo phân phối chuẩn không. </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Phát hiện các khoảng trống trong dữ liệu.</a:t>
            </a:r>
            <a:endParaRPr lang="en-US" altLang="en-US" sz="1800">
              <a:solidFill>
                <a:schemeClr val="tx1"/>
              </a:solidFill>
              <a:latin typeface="Times New Roman" panose="02020603050405020304" charset="0"/>
              <a:cs typeface="Times New Roman" panose="02020603050405020304" charset="0"/>
            </a:endParaRPr>
          </a:p>
        </p:txBody>
      </p:sp>
      <p:sp>
        <p:nvSpPr>
          <p:cNvPr id="6" name="Title 1"/>
          <p:cNvSpPr>
            <a:spLocks noGrp="1"/>
          </p:cNvSpPr>
          <p:nvPr/>
        </p:nvSpPr>
        <p:spPr>
          <a:xfrm>
            <a:off x="629920" y="3622040"/>
            <a:ext cx="10515600" cy="52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Boxplot (Biểu đồ Hộp)</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629920" y="4050665"/>
            <a:ext cx="10515600" cy="52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Trường hợp sử dụng:</a:t>
            </a:r>
            <a:endParaRPr lang="en-US" altLang="en-US" sz="1800">
              <a:solidFill>
                <a:schemeClr val="tx1"/>
              </a:solidFill>
              <a:latin typeface="Times New Roman" panose="02020603050405020304" charset="0"/>
              <a:cs typeface="Times New Roman" panose="02020603050405020304" charset="0"/>
            </a:endParaRPr>
          </a:p>
        </p:txBody>
      </p:sp>
      <p:sp>
        <p:nvSpPr>
          <p:cNvPr id="24" name="Title 3"/>
          <p:cNvSpPr>
            <a:spLocks noGrp="1"/>
          </p:cNvSpPr>
          <p:nvPr/>
        </p:nvSpPr>
        <p:spPr>
          <a:xfrm>
            <a:off x="738505" y="4389120"/>
            <a:ext cx="10515600" cy="1875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 So sánh phân phối giữa nhiều nhóm (rất hiệu quả).</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Nhận diện nhanh giá trị ngoại lai (outliers). </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phân tán và xu 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ớng trung tâm thông qua 5 số tổng hợp. </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Khi không cần chi tiết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ầy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ủ về hình dạng phân phối nh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 histogram. </a:t>
            </a:r>
            <a:endParaRPr lang="en-US" altLang="en-US" sz="1800">
              <a:latin typeface="Times New Roman" panose="02020603050405020304" charset="0"/>
              <a:cs typeface="Times New Roman" panose="02020603050405020304" charset="0"/>
            </a:endParaRPr>
          </a:p>
        </p:txBody>
      </p:sp>
      <p:pic>
        <p:nvPicPr>
          <p:cNvPr id="32" name="Picture 8"/>
          <p:cNvPicPr>
            <a:picLocks noChangeAspect="1"/>
          </p:cNvPicPr>
          <p:nvPr/>
        </p:nvPicPr>
        <p:blipFill>
          <a:blip r:embed="rId3"/>
          <a:stretch>
            <a:fillRect/>
          </a:stretch>
        </p:blipFill>
        <p:spPr>
          <a:xfrm>
            <a:off x="8525510" y="1325880"/>
            <a:ext cx="2377440" cy="2319655"/>
          </a:xfrm>
          <a:prstGeom prst="rect">
            <a:avLst/>
          </a:prstGeom>
          <a:noFill/>
          <a:ln>
            <a:noFill/>
          </a:ln>
        </p:spPr>
      </p:pic>
      <p:pic>
        <p:nvPicPr>
          <p:cNvPr id="27" name="Picture 3"/>
          <p:cNvPicPr>
            <a:picLocks noChangeAspect="1"/>
          </p:cNvPicPr>
          <p:nvPr/>
        </p:nvPicPr>
        <p:blipFill>
          <a:blip r:embed="rId4"/>
          <a:stretch>
            <a:fillRect/>
          </a:stretch>
        </p:blipFill>
        <p:spPr>
          <a:xfrm>
            <a:off x="7877175" y="4147820"/>
            <a:ext cx="3376930" cy="19773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to="" calcmode="lin" valueType="num">
                                      <p:cBhvr>
                                        <p:cTn id="27" dur="1" fill="hold"/>
                                        <p:tgtEl>
                                          <p:spTgt spid="3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1" fill="hold"/>
                                        <p:tgtEl>
                                          <p:spTgt spid="2"/>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to="" calcmode="lin" valueType="num">
                                      <p:cBhvr>
                                        <p:cTn id="37" dur="1" fill="hold"/>
                                        <p:tgtEl>
                                          <p:spTgt spid="3"/>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to="" calcmode="lin" valueType="num">
                                      <p:cBhvr>
                                        <p:cTn id="42" dur="1" fill="hold"/>
                                        <p:tgtEl>
                                          <p:spTgt spid="6"/>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 to="" calcmode="lin" valueType="num">
                                      <p:cBhvr>
                                        <p:cTn id="47" dur="1" fill="hold"/>
                                        <p:tgtEl>
                                          <p:spTgt spid="27"/>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 to="" calcmode="lin" valueType="num">
                                      <p:cBhvr>
                                        <p:cTn id="52" dur="1" fill="hold"/>
                                        <p:tgtEl>
                                          <p:spTgt spid="7"/>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to="" calcmode="lin" valueType="num">
                                      <p:cBhvr>
                                        <p:cTn id="57" dur="1" fill="hold"/>
                                        <p:tgtEl>
                                          <p:spTgt spid="2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4" grpId="0"/>
      <p:bldP spid="14" grpId="1"/>
      <p:bldP spid="2" grpId="0"/>
      <p:bldP spid="2" grpId="1"/>
      <p:bldP spid="3" grpId="0"/>
      <p:bldP spid="3" grpId="1"/>
      <p:bldP spid="6" grpId="0"/>
      <p:bldP spid="6" grpId="1"/>
      <p:bldP spid="7" grpId="0"/>
      <p:bldP spid="7" grpId="1"/>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838200" y="291465"/>
            <a:ext cx="5257800" cy="52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Scatter Plot (Biểu đồ Phân tán)</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838200" y="690245"/>
            <a:ext cx="5257800" cy="525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Trường hợp sử dụng:</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827405" y="1043940"/>
            <a:ext cx="5762625" cy="2385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Phát hiện mối tương quan (tuyến tính, phi tuyến) giữa hai biến. </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Nhận diện cụm (clusters) trong dữ liệu.</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Phát hiện các điểm dữ liệu bất thường (outliers).</a:t>
            </a:r>
            <a:br>
              <a:rPr lang="en-US" altLang="en-US" sz="1800">
                <a:latin typeface="Times New Roman" panose="02020603050405020304" charset="0"/>
                <a:cs typeface="Times New Roman" panose="02020603050405020304" charset="0"/>
                <a:sym typeface="+mn-ea"/>
              </a:rPr>
            </a:br>
            <a:r>
              <a:rPr lang="en-US" altLang="en-US" sz="1800">
                <a:latin typeface="Times New Roman" panose="02020603050405020304" charset="0"/>
                <a:cs typeface="Times New Roman" panose="02020603050405020304" charset="0"/>
                <a:sym typeface="+mn-ea"/>
              </a:rPr>
              <a:t>    • Kiểm tra giả thuyết về mối quan hệ nhân quả.</a:t>
            </a:r>
            <a:endParaRPr lang="en-US" altLang="en-US" sz="1800">
              <a:solidFill>
                <a:schemeClr val="tx1"/>
              </a:solidFill>
              <a:latin typeface="Times New Roman" panose="02020603050405020304" charset="0"/>
              <a:cs typeface="Times New Roman" panose="02020603050405020304" charset="0"/>
            </a:endParaRPr>
          </a:p>
        </p:txBody>
      </p:sp>
      <p:sp>
        <p:nvSpPr>
          <p:cNvPr id="6" name="Title 1"/>
          <p:cNvSpPr>
            <a:spLocks noGrp="1"/>
          </p:cNvSpPr>
          <p:nvPr/>
        </p:nvSpPr>
        <p:spPr>
          <a:xfrm>
            <a:off x="738505" y="3211830"/>
            <a:ext cx="535686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Bar Chart (Biểu đồ Cột)</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738505" y="3655695"/>
            <a:ext cx="526796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Trường hợp sử dụng:</a:t>
            </a:r>
            <a:endParaRPr lang="en-US" altLang="en-US" sz="1800">
              <a:solidFill>
                <a:schemeClr val="tx1"/>
              </a:solidFill>
              <a:latin typeface="Times New Roman" panose="02020603050405020304" charset="0"/>
              <a:cs typeface="Times New Roman" panose="02020603050405020304" charset="0"/>
            </a:endParaRPr>
          </a:p>
        </p:txBody>
      </p:sp>
      <p:sp>
        <p:nvSpPr>
          <p:cNvPr id="25" name="Title 24"/>
          <p:cNvSpPr>
            <a:spLocks noGrp="1"/>
          </p:cNvSpPr>
          <p:nvPr>
            <p:ph type="title"/>
          </p:nvPr>
        </p:nvSpPr>
        <p:spPr>
          <a:xfrm>
            <a:off x="738505" y="4053840"/>
            <a:ext cx="6129655" cy="1909445"/>
          </a:xfrm>
        </p:spPr>
        <p:txBody>
          <a:bodyPr>
            <a:normAutofit/>
          </a:bodyPr>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 So sánh giá trị giữa các nhóm rời rạc.</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Hiển thị tần suất của các danh mục.  </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Thể hiện thứ hạng (xếp hạng sản phẩm bán chạy). </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Khi trục ngang là dữ liệu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ịnh tính (tên, danh mục, nhãn).</a:t>
            </a:r>
            <a:endParaRPr lang="en-US" altLang="en-US" sz="1800">
              <a:latin typeface="Times New Roman" panose="02020603050405020304" charset="0"/>
              <a:cs typeface="Times New Roman" panose="02020603050405020304" charset="0"/>
            </a:endParaRPr>
          </a:p>
        </p:txBody>
      </p:sp>
      <p:pic>
        <p:nvPicPr>
          <p:cNvPr id="35" name="Picture 11"/>
          <p:cNvPicPr>
            <a:picLocks noChangeAspect="1"/>
          </p:cNvPicPr>
          <p:nvPr/>
        </p:nvPicPr>
        <p:blipFill>
          <a:blip r:embed="rId1"/>
          <a:stretch>
            <a:fillRect/>
          </a:stretch>
        </p:blipFill>
        <p:spPr>
          <a:xfrm>
            <a:off x="6473190" y="690245"/>
            <a:ext cx="5033645" cy="2397760"/>
          </a:xfrm>
          <a:prstGeom prst="rect">
            <a:avLst/>
          </a:prstGeom>
          <a:noFill/>
          <a:ln>
            <a:noFill/>
          </a:ln>
        </p:spPr>
      </p:pic>
      <p:pic>
        <p:nvPicPr>
          <p:cNvPr id="36" name="Picture 12"/>
          <p:cNvPicPr>
            <a:picLocks noChangeAspect="1"/>
          </p:cNvPicPr>
          <p:nvPr/>
        </p:nvPicPr>
        <p:blipFill>
          <a:blip r:embed="rId2"/>
          <a:stretch>
            <a:fillRect/>
          </a:stretch>
        </p:blipFill>
        <p:spPr>
          <a:xfrm>
            <a:off x="6798945" y="3578225"/>
            <a:ext cx="4152900" cy="2571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to="" calcmode="lin" valueType="num">
                                      <p:cBhvr>
                                        <p:cTn id="12" dur="1" fill="hold"/>
                                        <p:tgtEl>
                                          <p:spTgt spid="3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1" fill="hold"/>
                                        <p:tgtEl>
                                          <p:spTgt spid="3"/>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to="" calcmode="lin" valueType="num">
                                      <p:cBhvr>
                                        <p:cTn id="22" dur="1" fill="hold"/>
                                        <p:tgtEl>
                                          <p:spTgt spid="5"/>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to="" calcmode="lin" valueType="num">
                                      <p:cBhvr>
                                        <p:cTn id="32" dur="1" fill="hold"/>
                                        <p:tgtEl>
                                          <p:spTgt spid="36"/>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to="" calcmode="lin" valueType="num">
                                      <p:cBhvr>
                                        <p:cTn id="37" dur="1" fill="hold"/>
                                        <p:tgtEl>
                                          <p:spTgt spid="7"/>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to="" calcmode="lin" valueType="num">
                                      <p:cBhvr>
                                        <p:cTn id="42" dur="1" fill="hold"/>
                                        <p:tgtEl>
                                          <p:spTgt spid="2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 grpId="0"/>
      <p:bldP spid="3" grpId="1"/>
      <p:bldP spid="5" grpId="0"/>
      <p:bldP spid="5" grpId="1"/>
      <p:bldP spid="6" grpId="0"/>
      <p:bldP spid="6" grpId="1"/>
      <p:bldP spid="7" grpId="0"/>
      <p:bldP spid="7" grpId="1"/>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Làm thế nào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chọn loại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phù hợp với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ặc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iểm của dữ liệu (ví dụ: dữ liệu phân loại, dữ liệu số, dữ liệu thời gian)?</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738505" y="1217930"/>
            <a:ext cx="1051560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Dữ liệu phân loại (Biến Định Tính)</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738505" y="1637030"/>
            <a:ext cx="1051560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Dữ liệu là các danh mục, nhãn (Ví dụ: Tên sản phẩm, Khu vực, Giới tính)</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629920" y="2065020"/>
            <a:ext cx="1051560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Mục tiêu: So sánh các danh mục</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29920" y="2495550"/>
            <a:ext cx="4105910"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Bar Chart (Biểu đồ cột): tốt nhất để so sánh giá trị giữa các danh mục khác nhau.</a:t>
            </a:r>
            <a:endParaRPr lang="en-US" altLang="en-US" sz="1800">
              <a:solidFill>
                <a:schemeClr val="tx1"/>
              </a:solidFill>
              <a:latin typeface="Times New Roman" panose="02020603050405020304" charset="0"/>
              <a:cs typeface="Times New Roman" panose="02020603050405020304" charset="0"/>
            </a:endParaRPr>
          </a:p>
        </p:txBody>
      </p:sp>
      <p:pic>
        <p:nvPicPr>
          <p:cNvPr id="39" name="Picture 13"/>
          <p:cNvPicPr>
            <a:picLocks noChangeAspect="1"/>
          </p:cNvPicPr>
          <p:nvPr/>
        </p:nvPicPr>
        <p:blipFill>
          <a:blip r:embed="rId3"/>
          <a:stretch>
            <a:fillRect/>
          </a:stretch>
        </p:blipFill>
        <p:spPr>
          <a:xfrm>
            <a:off x="5998845" y="2216785"/>
            <a:ext cx="4504690" cy="3065780"/>
          </a:xfrm>
          <a:prstGeom prst="rect">
            <a:avLst/>
          </a:prstGeom>
          <a:noFill/>
          <a:ln>
            <a:noFill/>
          </a:ln>
        </p:spPr>
      </p:pic>
      <p:sp>
        <p:nvSpPr>
          <p:cNvPr id="6" name="Title 1"/>
          <p:cNvSpPr>
            <a:spLocks noGrp="1"/>
          </p:cNvSpPr>
          <p:nvPr/>
        </p:nvSpPr>
        <p:spPr>
          <a:xfrm>
            <a:off x="629920" y="5436870"/>
            <a:ext cx="5116830"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Mục tiêu: Hiển thị Thành phần</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 to="" calcmode="lin" valueType="num">
                                      <p:cBhvr>
                                        <p:cTn id="42" dur="1" fill="hold"/>
                                        <p:tgtEl>
                                          <p:spTgt spid="39"/>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to="" calcmode="lin" valueType="num">
                                      <p:cBhvr>
                                        <p:cTn id="4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4" grpId="0"/>
      <p:bldP spid="4"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1"/>
          <p:cNvSpPr>
            <a:spLocks noGrp="1"/>
          </p:cNvSpPr>
          <p:nvPr/>
        </p:nvSpPr>
        <p:spPr>
          <a:xfrm>
            <a:off x="520700" y="163830"/>
            <a:ext cx="5191760" cy="13887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Pie Chart (Biểu đồ tròn): Chỉ dùng khi bạn có ít danh mục (≤6) và muốn show phần trăm của mỗi danh mục trong một tổng thể.</a:t>
            </a:r>
            <a:endParaRPr lang="en-US" altLang="en-US" sz="1800">
              <a:solidFill>
                <a:schemeClr val="tx1"/>
              </a:solidFill>
              <a:latin typeface="Times New Roman" panose="02020603050405020304" charset="0"/>
              <a:cs typeface="Times New Roman" panose="02020603050405020304" charset="0"/>
            </a:endParaRPr>
          </a:p>
        </p:txBody>
      </p:sp>
      <p:sp>
        <p:nvSpPr>
          <p:cNvPr id="11" name="Title 1"/>
          <p:cNvSpPr>
            <a:spLocks noGrp="1"/>
          </p:cNvSpPr>
          <p:nvPr/>
        </p:nvSpPr>
        <p:spPr>
          <a:xfrm>
            <a:off x="6096000" y="163830"/>
            <a:ext cx="5465445" cy="1459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Stacked Bar Chart (Biểu đồ cột chồng): TỐT HƠN biểu đồ tròn khi có nhiều danh mục, cho phép so sánh dễ dàng hơn.</a:t>
            </a:r>
            <a:endParaRPr lang="en-US" altLang="en-US" sz="1800">
              <a:solidFill>
                <a:schemeClr val="tx1"/>
              </a:solidFill>
              <a:latin typeface="Times New Roman" panose="02020603050405020304" charset="0"/>
              <a:cs typeface="Times New Roman" panose="02020603050405020304" charset="0"/>
            </a:endParaRPr>
          </a:p>
        </p:txBody>
      </p:sp>
      <p:pic>
        <p:nvPicPr>
          <p:cNvPr id="40" name="Picture 14"/>
          <p:cNvPicPr>
            <a:picLocks noChangeAspect="1"/>
          </p:cNvPicPr>
          <p:nvPr/>
        </p:nvPicPr>
        <p:blipFill>
          <a:blip r:embed="rId1"/>
          <a:stretch>
            <a:fillRect/>
          </a:stretch>
        </p:blipFill>
        <p:spPr>
          <a:xfrm>
            <a:off x="868045" y="1439545"/>
            <a:ext cx="3514090" cy="3173095"/>
          </a:xfrm>
          <a:prstGeom prst="rect">
            <a:avLst/>
          </a:prstGeom>
          <a:noFill/>
          <a:ln>
            <a:noFill/>
          </a:ln>
        </p:spPr>
      </p:pic>
      <p:pic>
        <p:nvPicPr>
          <p:cNvPr id="41" name="Picture 15"/>
          <p:cNvPicPr>
            <a:picLocks noChangeAspect="1"/>
          </p:cNvPicPr>
          <p:nvPr/>
        </p:nvPicPr>
        <p:blipFill>
          <a:blip r:embed="rId2"/>
          <a:stretch>
            <a:fillRect/>
          </a:stretch>
        </p:blipFill>
        <p:spPr>
          <a:xfrm>
            <a:off x="6813550" y="1552575"/>
            <a:ext cx="4030345" cy="2786380"/>
          </a:xfrm>
          <a:prstGeom prst="rect">
            <a:avLst/>
          </a:prstGeom>
          <a:noFill/>
          <a:ln>
            <a:noFill/>
          </a:ln>
        </p:spPr>
      </p:pic>
      <p:sp>
        <p:nvSpPr>
          <p:cNvPr id="14" name="Title 1"/>
          <p:cNvSpPr>
            <a:spLocks noGrp="1"/>
          </p:cNvSpPr>
          <p:nvPr/>
        </p:nvSpPr>
        <p:spPr>
          <a:xfrm>
            <a:off x="520700" y="4612640"/>
            <a:ext cx="5234305" cy="45593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Dữ liệu số (Biến Định Lượng) </a:t>
            </a:r>
            <a:endParaRPr lang="en-US" altLang="en-US" sz="1800">
              <a:solidFill>
                <a:schemeClr val="tx1"/>
              </a:solidFill>
              <a:latin typeface="Times New Roman" panose="02020603050405020304" charset="0"/>
              <a:cs typeface="Times New Roman" panose="02020603050405020304" charset="0"/>
            </a:endParaRPr>
          </a:p>
        </p:txBody>
      </p:sp>
      <p:sp>
        <p:nvSpPr>
          <p:cNvPr id="6" name="Title 1"/>
          <p:cNvSpPr>
            <a:spLocks noGrp="1"/>
          </p:cNvSpPr>
          <p:nvPr/>
        </p:nvSpPr>
        <p:spPr>
          <a:xfrm>
            <a:off x="520700" y="4921885"/>
            <a:ext cx="7694295" cy="45593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Dữ liệu là con số, có thể đo lường (Ví dụ: Thu nhập, Chiều cao, Điểm số)</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520700" y="5377815"/>
            <a:ext cx="5234305" cy="45593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Mục tiêu: Xem Phân bố</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nvSpPr>
        <p:spPr>
          <a:xfrm>
            <a:off x="520700" y="5732145"/>
            <a:ext cx="1126172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Histogram: Hoàn hảo để xem hình dạng phân phối của một biến số. Xem dữ liệu tập trung ở đâu, có đối xứng không.</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 to="" calcmode="lin" valueType="num">
                                      <p:cBhvr>
                                        <p:cTn id="12" dur="1" fill="hold"/>
                                        <p:tgtEl>
                                          <p:spTgt spid="40"/>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to="" calcmode="lin" valueType="num">
                                      <p:cBhvr>
                                        <p:cTn id="17" dur="1" fill="hold"/>
                                        <p:tgtEl>
                                          <p:spTgt spid="11"/>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 to="" calcmode="lin" valueType="num">
                                      <p:cBhvr>
                                        <p:cTn id="22" dur="1" fill="hold"/>
                                        <p:tgtEl>
                                          <p:spTgt spid="41"/>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1" fill="hold"/>
                                        <p:tgtEl>
                                          <p:spTgt spid="14"/>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to="" calcmode="lin" valueType="num">
                                      <p:cBhvr>
                                        <p:cTn id="32" dur="1" fill="hold"/>
                                        <p:tgtEl>
                                          <p:spTgt spid="6"/>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to="" calcmode="lin" valueType="num">
                                      <p:cBhvr>
                                        <p:cTn id="37" dur="1" fill="hold"/>
                                        <p:tgtEl>
                                          <p:spTgt spid="7"/>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to="" calcmode="lin" valueType="num">
                                      <p:cBhvr>
                                        <p:cTn id="42"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4" grpId="0"/>
      <p:bldP spid="14" grpId="1"/>
      <p:bldP spid="6" grpId="0"/>
      <p:bldP spid="6" grpId="1"/>
      <p:bldP spid="7" grpId="0"/>
      <p:bldP spid="7"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nvSpPr>
        <p:spPr>
          <a:xfrm>
            <a:off x="730885" y="64135"/>
            <a:ext cx="567118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Ví dụ: Phân bố điểm thi của sinh viên.</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730885" y="457200"/>
            <a:ext cx="1126172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Boxplot: Tuyệt vời để tóm tắt phân phối và nhanh chóng phát hiện điểm ngoại lai (outliers).</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730885" y="907415"/>
            <a:ext cx="1003744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 Ví dụ: Phân bố lương giữa các phòng ban, xem có ai lương quá cao/thấp bất thường không.</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730885" y="1307465"/>
            <a:ext cx="815276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Mục tiêu: Thấy Mối quan hệ giữa 2 biến số</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nvSpPr>
        <p:spPr>
          <a:xfrm>
            <a:off x="688340" y="1750695"/>
            <a:ext cx="8684260"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Scatter Plot (Biểu đồ phân tán): số một cho việc này. Mỗi chấm là một quan sát.  </a:t>
            </a:r>
            <a:endParaRPr lang="en-US" altLang="en-US" sz="1800">
              <a:solidFill>
                <a:schemeClr val="tx1"/>
              </a:solidFill>
              <a:latin typeface="Times New Roman" panose="02020603050405020304" charset="0"/>
              <a:cs typeface="Times New Roman" panose="02020603050405020304" charset="0"/>
            </a:endParaRPr>
          </a:p>
        </p:txBody>
      </p:sp>
      <p:sp>
        <p:nvSpPr>
          <p:cNvPr id="11" name="Title 1"/>
          <p:cNvSpPr>
            <a:spLocks noGrp="1"/>
          </p:cNvSpPr>
          <p:nvPr/>
        </p:nvSpPr>
        <p:spPr>
          <a:xfrm>
            <a:off x="730885" y="2157730"/>
            <a:ext cx="595058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 Ví dụ: Mối quan hệ giữa số giờ học và điểm số.</a:t>
            </a:r>
            <a:endParaRPr lang="en-US" altLang="en-US" sz="1800">
              <a:solidFill>
                <a:schemeClr val="tx1"/>
              </a:solidFill>
              <a:latin typeface="Times New Roman" panose="02020603050405020304" charset="0"/>
              <a:cs typeface="Times New Roman" panose="02020603050405020304" charset="0"/>
            </a:endParaRPr>
          </a:p>
        </p:txBody>
      </p:sp>
      <p:sp>
        <p:nvSpPr>
          <p:cNvPr id="12" name="Title 1"/>
          <p:cNvSpPr>
            <a:spLocks noGrp="1"/>
          </p:cNvSpPr>
          <p:nvPr/>
        </p:nvSpPr>
        <p:spPr>
          <a:xfrm>
            <a:off x="730885" y="2593975"/>
            <a:ext cx="478726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Dữ liệu thời gian</a:t>
            </a:r>
            <a:endParaRPr lang="en-US" altLang="en-US" sz="1800">
              <a:solidFill>
                <a:schemeClr val="tx1"/>
              </a:solidFill>
              <a:latin typeface="Times New Roman" panose="02020603050405020304" charset="0"/>
              <a:cs typeface="Times New Roman" panose="02020603050405020304" charset="0"/>
            </a:endParaRPr>
          </a:p>
        </p:txBody>
      </p:sp>
      <p:sp>
        <p:nvSpPr>
          <p:cNvPr id="13" name="Title 1"/>
          <p:cNvSpPr>
            <a:spLocks noGrp="1"/>
          </p:cNvSpPr>
          <p:nvPr/>
        </p:nvSpPr>
        <p:spPr>
          <a:xfrm>
            <a:off x="688340" y="3007995"/>
            <a:ext cx="885507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Dữ liệu có yếu tố ngày/tháng/năm (Ví dụ: Doanh thu theo tháng, Nhiệt độ theo ngày)</a:t>
            </a:r>
            <a:endParaRPr lang="en-US" altLang="en-US" sz="1800">
              <a:solidFill>
                <a:schemeClr val="tx1"/>
              </a:solidFill>
              <a:latin typeface="Times New Roman" panose="02020603050405020304" charset="0"/>
              <a:cs typeface="Times New Roman" panose="02020603050405020304" charset="0"/>
            </a:endParaRPr>
          </a:p>
        </p:txBody>
      </p:sp>
      <p:sp>
        <p:nvSpPr>
          <p:cNvPr id="15" name="Title 1"/>
          <p:cNvSpPr>
            <a:spLocks noGrp="1"/>
          </p:cNvSpPr>
          <p:nvPr/>
        </p:nvSpPr>
        <p:spPr>
          <a:xfrm>
            <a:off x="730885" y="3423920"/>
            <a:ext cx="567118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Mục tiêu: Xem Xu hướng        </a:t>
            </a:r>
            <a:endParaRPr lang="en-US" altLang="en-US" sz="1800">
              <a:solidFill>
                <a:schemeClr val="tx1"/>
              </a:solidFill>
              <a:latin typeface="Times New Roman" panose="02020603050405020304" charset="0"/>
              <a:cs typeface="Times New Roman" panose="02020603050405020304" charset="0"/>
            </a:endParaRPr>
          </a:p>
        </p:txBody>
      </p:sp>
      <p:sp>
        <p:nvSpPr>
          <p:cNvPr id="16" name="Title 1"/>
          <p:cNvSpPr>
            <a:spLocks noGrp="1"/>
          </p:cNvSpPr>
          <p:nvPr/>
        </p:nvSpPr>
        <p:spPr>
          <a:xfrm>
            <a:off x="688340" y="3858260"/>
            <a:ext cx="5607050" cy="1648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 Line Chart (Biểu đồ đường): Lựa chọn tối ưu. Đường kẻ nối các điểm dữ liệu giúp theo dõi sự thay đổi một cách trực quan.</a:t>
            </a:r>
            <a:endParaRPr lang="en-US" altLang="en-US" sz="1800">
              <a:solidFill>
                <a:schemeClr val="tx1"/>
              </a:solidFill>
              <a:latin typeface="Times New Roman" panose="02020603050405020304" charset="0"/>
              <a:cs typeface="Times New Roman" panose="02020603050405020304" charset="0"/>
            </a:endParaRPr>
          </a:p>
        </p:txBody>
      </p:sp>
      <p:sp>
        <p:nvSpPr>
          <p:cNvPr id="17" name="Title 1"/>
          <p:cNvSpPr>
            <a:spLocks noGrp="1"/>
          </p:cNvSpPr>
          <p:nvPr/>
        </p:nvSpPr>
        <p:spPr>
          <a:xfrm>
            <a:off x="688340" y="5260340"/>
            <a:ext cx="5565140" cy="1090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 Ví dụ: Doanh thu hàng tháng trong năm, thể hiện xu hướng tăng/giảm.</a:t>
            </a:r>
            <a:endParaRPr lang="en-US" altLang="en-US" sz="1800">
              <a:solidFill>
                <a:schemeClr val="tx1"/>
              </a:solidFill>
              <a:latin typeface="Times New Roman" panose="02020603050405020304" charset="0"/>
              <a:cs typeface="Times New Roman" panose="02020603050405020304" charset="0"/>
            </a:endParaRPr>
          </a:p>
        </p:txBody>
      </p:sp>
      <p:pic>
        <p:nvPicPr>
          <p:cNvPr id="42" name="Picture 16"/>
          <p:cNvPicPr>
            <a:picLocks noChangeAspect="1"/>
          </p:cNvPicPr>
          <p:nvPr/>
        </p:nvPicPr>
        <p:blipFill>
          <a:blip r:embed="rId1"/>
          <a:stretch>
            <a:fillRect/>
          </a:stretch>
        </p:blipFill>
        <p:spPr>
          <a:xfrm>
            <a:off x="6253163" y="3437255"/>
            <a:ext cx="5273675" cy="29794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to="" calcmode="lin" valueType="num">
                                      <p:cBhvr>
                                        <p:cTn id="12" dur="1" fill="hold"/>
                                        <p:tgtEl>
                                          <p:spTgt spid="7"/>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to="" calcmode="lin" valueType="num">
                                      <p:cBhvr>
                                        <p:cTn id="17" dur="1" fill="hold"/>
                                        <p:tgtEl>
                                          <p:spTgt spid="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to="" calcmode="lin" valueType="num">
                                      <p:cBhvr>
                                        <p:cTn id="22" dur="1" fill="hold"/>
                                        <p:tgtEl>
                                          <p:spTgt spid="9"/>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to="" calcmode="lin" valueType="num">
                                      <p:cBhvr>
                                        <p:cTn id="27" dur="1" fill="hold"/>
                                        <p:tgtEl>
                                          <p:spTgt spid="10"/>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to="" calcmode="lin" valueType="num">
                                      <p:cBhvr>
                                        <p:cTn id="32" dur="1" fill="hold"/>
                                        <p:tgtEl>
                                          <p:spTgt spid="11"/>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to="" calcmode="lin" valueType="num">
                                      <p:cBhvr>
                                        <p:cTn id="37" dur="1" fill="hold"/>
                                        <p:tgtEl>
                                          <p:spTgt spid="12"/>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to="" calcmode="lin" valueType="num">
                                      <p:cBhvr>
                                        <p:cTn id="42" dur="1" fill="hold"/>
                                        <p:tgtEl>
                                          <p:spTgt spid="13"/>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to="" calcmode="lin" valueType="num">
                                      <p:cBhvr>
                                        <p:cTn id="47" dur="1" fill="hold"/>
                                        <p:tgtEl>
                                          <p:spTgt spid="15"/>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to="" calcmode="lin" valueType="num">
                                      <p:cBhvr>
                                        <p:cTn id="52" dur="1" fill="hold"/>
                                        <p:tgtEl>
                                          <p:spTgt spid="16"/>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to="" calcmode="lin" valueType="num">
                                      <p:cBhvr>
                                        <p:cTn id="57" dur="1" fill="hold"/>
                                        <p:tgtEl>
                                          <p:spTgt spid="42"/>
                                        </p:tgtEl>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to="" calcmode="lin" valueType="num">
                                      <p:cBhvr>
                                        <p:cTn id="62" dur="1" fill="hold"/>
                                        <p:tgtEl>
                                          <p:spTgt spid="1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5" grpId="0"/>
      <p:bldP spid="15" grpId="1"/>
      <p:bldP spid="16" grpId="0"/>
      <p:bldP spid="16" grpId="1"/>
      <p:bldP spid="17" grpId="0"/>
      <p:bldP spid="1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Sự khác biệt giữa các th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 viện trực quan hóa trong Python nh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 Matplotlib, Seaborn và Plotly là gì?</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graphicFrame>
        <p:nvGraphicFramePr>
          <p:cNvPr id="7" name="Table 6"/>
          <p:cNvGraphicFramePr/>
          <p:nvPr>
            <p:custDataLst>
              <p:tags r:id="rId3"/>
            </p:custDataLst>
          </p:nvPr>
        </p:nvGraphicFramePr>
        <p:xfrm>
          <a:off x="1466215" y="1594421"/>
          <a:ext cx="8531860" cy="4023360"/>
        </p:xfrm>
        <a:graphic>
          <a:graphicData uri="http://schemas.openxmlformats.org/drawingml/2006/table">
            <a:tbl>
              <a:tblPr firstRow="1" bandRow="1">
                <a:tableStyleId>{5C22544A-7EE6-4342-B048-85BDC9FD1C3A}</a:tableStyleId>
              </a:tblPr>
              <a:tblGrid>
                <a:gridCol w="1409065"/>
                <a:gridCol w="2303780"/>
                <a:gridCol w="2409190"/>
                <a:gridCol w="2409825"/>
              </a:tblGrid>
              <a:tr h="768350">
                <a:tc>
                  <a:txBody>
                    <a:bodyPr/>
                    <a:p>
                      <a:pPr algn="ctr">
                        <a:buNone/>
                      </a:pP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ặc </a:t>
                      </a: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iểm</a:t>
                      </a:r>
                      <a:endParaRPr lang="en-US" altLang="en-US">
                        <a:latin typeface="Times New Roman" panose="02020603050405020304" charset="0"/>
                        <a:cs typeface="Times New Roman" panose="02020603050405020304" charset="0"/>
                      </a:endParaRPr>
                    </a:p>
                  </a:txBody>
                  <a:tcPr/>
                </a:tc>
                <a:tc>
                  <a:txBody>
                    <a:bodyPr/>
                    <a:p>
                      <a:pPr algn="ctr">
                        <a:buNone/>
                      </a:pPr>
                      <a:r>
                        <a:rPr lang="en-US" altLang="en-US">
                          <a:latin typeface="Times New Roman" panose="02020603050405020304" charset="0"/>
                          <a:cs typeface="Times New Roman" panose="02020603050405020304" charset="0"/>
                        </a:rPr>
                        <a:t>Matplotlib</a:t>
                      </a:r>
                      <a:endParaRPr lang="en-US" altLang="en-US">
                        <a:latin typeface="Times New Roman" panose="02020603050405020304" charset="0"/>
                        <a:cs typeface="Times New Roman" panose="02020603050405020304" charset="0"/>
                      </a:endParaRPr>
                    </a:p>
                  </a:txBody>
                  <a:tcPr/>
                </a:tc>
                <a:tc>
                  <a:txBody>
                    <a:bodyPr/>
                    <a:p>
                      <a:pPr algn="ctr">
                        <a:buNone/>
                      </a:pPr>
                      <a:r>
                        <a:rPr lang="en-US" altLang="en-US">
                          <a:latin typeface="Times New Roman" panose="02020603050405020304" charset="0"/>
                          <a:cs typeface="Times New Roman" panose="02020603050405020304" charset="0"/>
                        </a:rPr>
                        <a:t>Seaborn</a:t>
                      </a:r>
                      <a:endParaRPr lang="en-US" altLang="en-US">
                        <a:latin typeface="Times New Roman" panose="02020603050405020304" charset="0"/>
                        <a:cs typeface="Times New Roman" panose="02020603050405020304" charset="0"/>
                      </a:endParaRPr>
                    </a:p>
                  </a:txBody>
                  <a:tcPr/>
                </a:tc>
                <a:tc>
                  <a:txBody>
                    <a:bodyPr/>
                    <a:p>
                      <a:pPr algn="ctr">
                        <a:buNone/>
                      </a:pPr>
                      <a:r>
                        <a:rPr lang="en-US" altLang="en-US">
                          <a:latin typeface="Times New Roman" panose="02020603050405020304" charset="0"/>
                          <a:cs typeface="Times New Roman" panose="02020603050405020304" charset="0"/>
                        </a:rPr>
                        <a:t>Plotly</a:t>
                      </a:r>
                      <a:endParaRPr lang="en-US" altLang="en-US">
                        <a:latin typeface="Times New Roman" panose="02020603050405020304" charset="0"/>
                        <a:cs typeface="Times New Roman" panose="02020603050405020304" charset="0"/>
                      </a:endParaRPr>
                    </a:p>
                  </a:txBody>
                  <a:tcPr/>
                </a:tc>
              </a:tr>
              <a:tr h="814070">
                <a:tc>
                  <a:txBody>
                    <a:bodyPr/>
                    <a:p>
                      <a:pPr algn="ctr">
                        <a:buNone/>
                      </a:pPr>
                      <a:r>
                        <a:rPr lang="en-US" altLang="en-US">
                          <a:latin typeface="Times New Roman" panose="02020603050405020304" charset="0"/>
                          <a:cs typeface="Times New Roman" panose="02020603050405020304" charset="0"/>
                        </a:rPr>
                        <a:t>Cấp </a:t>
                      </a: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ộ</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Cấp thấp (Low-level)</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Cấp cao (High-level)</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Cấp cao &amp; T</a:t>
                      </a:r>
                      <a:r>
                        <a:rPr lang="en-US" altLang="en-US">
                          <a:latin typeface="Times New Roman" panose="02020603050405020304" charset="0"/>
                          <a:cs typeface="Times New Roman" panose="02020603050405020304" charset="0"/>
                        </a:rPr>
                        <a:t>ư</a:t>
                      </a:r>
                      <a:r>
                        <a:rPr lang="en-US" altLang="en-US">
                          <a:latin typeface="Times New Roman" panose="02020603050405020304" charset="0"/>
                          <a:cs typeface="Times New Roman" panose="02020603050405020304" charset="0"/>
                        </a:rPr>
                        <a:t>ơng tác</a:t>
                      </a:r>
                      <a:endParaRPr lang="en-US" altLang="en-US">
                        <a:latin typeface="Times New Roman" panose="02020603050405020304" charset="0"/>
                        <a:cs typeface="Times New Roman" panose="02020603050405020304" charset="0"/>
                      </a:endParaRPr>
                    </a:p>
                  </a:txBody>
                  <a:tcPr/>
                </a:tc>
              </a:tr>
              <a:tr h="813435">
                <a:tc>
                  <a:txBody>
                    <a:bodyPr/>
                    <a:p>
                      <a:pPr algn="ctr">
                        <a:buNone/>
                      </a:pP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ộ khó</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Khó hơn</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Dễ hơn</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Trung bình</a:t>
                      </a:r>
                      <a:endParaRPr lang="en-US" altLang="en-US">
                        <a:latin typeface="Times New Roman" panose="02020603050405020304" charset="0"/>
                        <a:cs typeface="Times New Roman" panose="02020603050405020304" charset="0"/>
                      </a:endParaRPr>
                    </a:p>
                  </a:txBody>
                  <a:tcPr/>
                </a:tc>
              </a:tr>
              <a:tr h="814070">
                <a:tc>
                  <a:txBody>
                    <a:bodyPr/>
                    <a:p>
                      <a:pPr algn="ctr">
                        <a:buNone/>
                      </a:pPr>
                      <a:r>
                        <a:rPr lang="en-US" altLang="en-US">
                          <a:latin typeface="Times New Roman" panose="02020603050405020304" charset="0"/>
                          <a:cs typeface="Times New Roman" panose="02020603050405020304" charset="0"/>
                        </a:rPr>
                        <a:t>Tính n</a:t>
                      </a:r>
                      <a:r>
                        <a:rPr lang="en-US" altLang="en-US">
                          <a:latin typeface="Times New Roman" panose="02020603050405020304" charset="0"/>
                          <a:cs typeface="Times New Roman" panose="02020603050405020304" charset="0"/>
                        </a:rPr>
                        <a:t>ă</a:t>
                      </a:r>
                      <a:r>
                        <a:rPr lang="en-US" altLang="en-US">
                          <a:latin typeface="Times New Roman" panose="02020603050405020304" charset="0"/>
                          <a:cs typeface="Times New Roman" panose="02020603050405020304" charset="0"/>
                        </a:rPr>
                        <a:t>ng</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Tùy chỉnh cao</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Thống kê </a:t>
                      </a: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ẹp mặc </a:t>
                      </a: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ịnh</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a:t>
                      </a:r>
                      <a:r>
                        <a:rPr lang="en-US" altLang="en-US">
                          <a:latin typeface="Times New Roman" panose="02020603050405020304" charset="0"/>
                          <a:cs typeface="Times New Roman" panose="02020603050405020304" charset="0"/>
                        </a:rPr>
                        <a:t>ư</a:t>
                      </a:r>
                      <a:r>
                        <a:rPr lang="en-US" altLang="en-US">
                          <a:latin typeface="Times New Roman" panose="02020603050405020304" charset="0"/>
                          <a:cs typeface="Times New Roman" panose="02020603050405020304" charset="0"/>
                        </a:rPr>
                        <a:t>ơng tác &amp; </a:t>
                      </a: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ộng</a:t>
                      </a:r>
                      <a:endParaRPr lang="en-US" altLang="en-US">
                        <a:latin typeface="Times New Roman" panose="02020603050405020304" charset="0"/>
                        <a:cs typeface="Times New Roman" panose="02020603050405020304" charset="0"/>
                      </a:endParaRPr>
                    </a:p>
                  </a:txBody>
                  <a:tcPr/>
                </a:tc>
              </a:tr>
              <a:tr h="813435">
                <a:tc>
                  <a:txBody>
                    <a:bodyPr/>
                    <a:p>
                      <a:pPr algn="ctr">
                        <a:buNone/>
                      </a:pPr>
                      <a:r>
                        <a:rPr lang="en-US" altLang="en-US">
                          <a:latin typeface="Times New Roman" panose="02020603050405020304" charset="0"/>
                          <a:cs typeface="Times New Roman" panose="02020603050405020304" charset="0"/>
                        </a:rPr>
                        <a:t>Output</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a:t>
                      </a:r>
                      <a:r>
                        <a:rPr lang="en-US" altLang="en-US">
                          <a:latin typeface="Times New Roman" panose="02020603050405020304" charset="0"/>
                          <a:cs typeface="Times New Roman" panose="02020603050405020304" charset="0"/>
                        </a:rPr>
                        <a:t>ĩ</a:t>
                      </a:r>
                      <a:r>
                        <a:rPr lang="en-US" altLang="en-US">
                          <a:latin typeface="Times New Roman" panose="02020603050405020304" charset="0"/>
                          <a:cs typeface="Times New Roman" panose="02020603050405020304" charset="0"/>
                        </a:rPr>
                        <a:t>nh</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T</a:t>
                      </a:r>
                      <a:r>
                        <a:rPr lang="en-US" altLang="en-US">
                          <a:latin typeface="Times New Roman" panose="02020603050405020304" charset="0"/>
                          <a:cs typeface="Times New Roman" panose="02020603050405020304" charset="0"/>
                        </a:rPr>
                        <a:t>ĩ</a:t>
                      </a:r>
                      <a:r>
                        <a:rPr lang="en-US" altLang="en-US">
                          <a:latin typeface="Times New Roman" panose="02020603050405020304" charset="0"/>
                          <a:cs typeface="Times New Roman" panose="02020603050405020304" charset="0"/>
                        </a:rPr>
                        <a:t>nh</a:t>
                      </a:r>
                      <a:endParaRPr lang="en-US" altLang="en-US">
                        <a:latin typeface="Times New Roman" panose="02020603050405020304" charset="0"/>
                        <a:cs typeface="Times New Roman" panose="02020603050405020304" charset="0"/>
                      </a:endParaRPr>
                    </a:p>
                  </a:txBody>
                  <a:tcPr/>
                </a:tc>
                <a:tc>
                  <a:txBody>
                    <a:bodyPr/>
                    <a:p>
                      <a:pPr algn="l">
                        <a:buNone/>
                      </a:pPr>
                      <a:r>
                        <a:rPr lang="en-US"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ộng, web-based</a:t>
                      </a:r>
                      <a:endParaRPr lang="en-US" altLang="en-US">
                        <a:latin typeface="Times New Roman" panose="02020603050405020304" charset="0"/>
                        <a:cs typeface="Times New Roman" panose="020206030504050203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nvSpPr>
        <p:spPr>
          <a:xfrm>
            <a:off x="645795" y="1278890"/>
            <a:ext cx="4457065" cy="603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solidFill>
                  <a:schemeClr val="tx1"/>
                </a:solidFill>
                <a:latin typeface="Times New Roman" panose="02020603050405020304" charset="0"/>
                <a:cs typeface="Times New Roman" panose="02020603050405020304" charset="0"/>
              </a:rPr>
              <a:t>Matplotlib - "Ng</a:t>
            </a:r>
            <a:r>
              <a:rPr lang="" altLang="en-US" sz="1800">
                <a:solidFill>
                  <a:schemeClr val="tx1"/>
                </a:solidFill>
                <a:latin typeface="Times New Roman" panose="02020603050405020304" charset="0"/>
                <a:cs typeface="Times New Roman" panose="02020603050405020304" charset="0"/>
              </a:rPr>
              <a:t>ư</a:t>
            </a:r>
            <a:r>
              <a:rPr lang="en-US" altLang="en-US" sz="1800">
                <a:solidFill>
                  <a:schemeClr val="tx1"/>
                </a:solidFill>
                <a:latin typeface="Times New Roman" panose="02020603050405020304" charset="0"/>
                <a:cs typeface="Times New Roman" panose="02020603050405020304" charset="0"/>
              </a:rPr>
              <a:t>ời khổng lồ nền tảng"</a:t>
            </a:r>
            <a:endParaRPr lang="en-US" altLang="en-US" sz="1800">
              <a:solidFill>
                <a:schemeClr val="tx1"/>
              </a:solidFill>
              <a:latin typeface="Times New Roman" panose="02020603050405020304" charset="0"/>
              <a:cs typeface="Times New Roman" panose="02020603050405020304" charset="0"/>
            </a:endParaRPr>
          </a:p>
        </p:txBody>
      </p:sp>
      <p:pic>
        <p:nvPicPr>
          <p:cNvPr id="43" name="Picture 17"/>
          <p:cNvPicPr>
            <a:picLocks noChangeAspect="1"/>
          </p:cNvPicPr>
          <p:nvPr/>
        </p:nvPicPr>
        <p:blipFill>
          <a:blip r:embed="rId1"/>
          <a:stretch>
            <a:fillRect/>
          </a:stretch>
        </p:blipFill>
        <p:spPr>
          <a:xfrm>
            <a:off x="5388610" y="192405"/>
            <a:ext cx="5269230" cy="3117850"/>
          </a:xfrm>
          <a:prstGeom prst="rect">
            <a:avLst/>
          </a:prstGeom>
          <a:noFill/>
          <a:ln>
            <a:noFill/>
          </a:ln>
        </p:spPr>
      </p:pic>
      <p:sp>
        <p:nvSpPr>
          <p:cNvPr id="6" name="Title 1"/>
          <p:cNvSpPr>
            <a:spLocks noGrp="1"/>
          </p:cNvSpPr>
          <p:nvPr/>
        </p:nvSpPr>
        <p:spPr>
          <a:xfrm>
            <a:off x="645795" y="3310255"/>
            <a:ext cx="3787775" cy="571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solidFill>
                  <a:schemeClr val="tx1"/>
                </a:solidFill>
                <a:latin typeface="Times New Roman" panose="02020603050405020304" charset="0"/>
                <a:cs typeface="Times New Roman" panose="02020603050405020304" charset="0"/>
              </a:rPr>
              <a:t>Seaborn - "Nhà thiết kế thống kê"</a:t>
            </a:r>
            <a:endParaRPr lang="en-US" altLang="en-US" sz="1800">
              <a:solidFill>
                <a:schemeClr val="tx1"/>
              </a:solidFill>
              <a:latin typeface="Times New Roman" panose="02020603050405020304" charset="0"/>
              <a:cs typeface="Times New Roman" panose="02020603050405020304" charset="0"/>
            </a:endParaRPr>
          </a:p>
        </p:txBody>
      </p:sp>
      <p:pic>
        <p:nvPicPr>
          <p:cNvPr id="44" name="Picture 18"/>
          <p:cNvPicPr>
            <a:picLocks noChangeAspect="1"/>
          </p:cNvPicPr>
          <p:nvPr/>
        </p:nvPicPr>
        <p:blipFill>
          <a:blip r:embed="rId2"/>
          <a:stretch>
            <a:fillRect/>
          </a:stretch>
        </p:blipFill>
        <p:spPr>
          <a:xfrm>
            <a:off x="3915410" y="3559175"/>
            <a:ext cx="3269615" cy="2877185"/>
          </a:xfrm>
          <a:prstGeom prst="rect">
            <a:avLst/>
          </a:prstGeom>
          <a:noFill/>
          <a:ln>
            <a:noFill/>
          </a:ln>
        </p:spPr>
      </p:pic>
      <p:pic>
        <p:nvPicPr>
          <p:cNvPr id="46" name="Picture 20"/>
          <p:cNvPicPr>
            <a:picLocks noChangeAspect="1"/>
          </p:cNvPicPr>
          <p:nvPr/>
        </p:nvPicPr>
        <p:blipFill>
          <a:blip r:embed="rId3"/>
          <a:stretch>
            <a:fillRect/>
          </a:stretch>
        </p:blipFill>
        <p:spPr>
          <a:xfrm>
            <a:off x="7737475" y="3559175"/>
            <a:ext cx="3282950" cy="27762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to="" calcmode="lin" valueType="num">
                                      <p:cBhvr>
                                        <p:cTn id="12" dur="1" fill="hold"/>
                                        <p:tgtEl>
                                          <p:spTgt spid="43"/>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 to="" calcmode="lin" valueType="num">
                                      <p:cBhvr>
                                        <p:cTn id="22" dur="1" fill="hold"/>
                                        <p:tgtEl>
                                          <p:spTgt spid="4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 to="" calcmode="lin" valueType="num">
                                      <p:cBhvr>
                                        <p:cTn id="27" dur="1" fill="hold"/>
                                        <p:tgtEl>
                                          <p:spTgt spid="4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Những nguyên tắc thiết kế nào cần tuân thủ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tạo ra một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trực quan hóa dễ hiểu và hiệu quả?</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629920" y="1506855"/>
            <a:ext cx="11261725" cy="582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Nguyên Tắc "Giảm Thiểu Gánh Nặng Nhận Thức" (Reduce Cognitive Load)</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629920" y="1968500"/>
            <a:ext cx="11261725" cy="85026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Loại bỏ "Chartjunk" (Rác đồ thị)</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Sử dụng Màu Sắc Có Chủ Đích</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2686050"/>
            <a:ext cx="11261725" cy="55054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Nguyên Tắc "Tập Trung Vào Thông Điệp" (Focus on the Insight)</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94055" y="3065145"/>
            <a:ext cx="11261725" cy="968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Tiêu đề Rõ Ràng và Giàu Thông Tin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Làm nổi bật Điểm Quan Trọng</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465455" y="3890645"/>
            <a:ext cx="11261725" cy="636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Nguyên Tắc "Trung Thực và Rõ Ràng" (Honesty and Clarity)</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694055" y="4408170"/>
            <a:ext cx="11261725" cy="1330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Luôn bắt đầu trục tung (Y-axis) từ 0 với biểu đồ cột (bar chart). </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Tỷ lệ khung hình phù hợp: Một biểu đồ quá cao hoặc quá dẹt có thể làm biến dạng nhận thức về xu hướng. </a:t>
            </a:r>
            <a:r>
              <a:rPr lang="en-US" altLang="en-US" sz="1800">
                <a:latin typeface="Times New Roman" panose="02020603050405020304" charset="0"/>
                <a:cs typeface="Times New Roman" panose="02020603050405020304" charset="0"/>
                <a:sym typeface="+mn-ea"/>
              </a:rPr>
              <a:t>Tỷ lệ "golden ratio" (~1.618) thường được khuyến khích.</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to="" calcmode="lin" valueType="num">
                                      <p:cBhvr>
                                        <p:cTn id="42" dur="1" fill="hold"/>
                                        <p:tgtEl>
                                          <p:spTgt spid="7"/>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to="" calcmode="lin" valueType="num">
                                      <p:cBhvr>
                                        <p:cTn id="47"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4" grpId="0"/>
      <p:bldP spid="4" grpId="1"/>
      <p:bldP spid="7" grpId="0"/>
      <p:bldP spid="7" grpId="1"/>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741045" y="1327150"/>
            <a:ext cx="11261725" cy="572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Nguyên Tắc "Tổ Chức và Cấu trúc Hợp Lý" (Organization and Structure)</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1776095"/>
            <a:ext cx="11261725" cy="986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Sắp xếp dữ liệu một cách logic</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Nhãn rõ ràng và dễ đọc</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741045" y="2610485"/>
            <a:ext cx="11261725" cy="537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Nguyên Tắc "Chọn Đúng Biểu Đồ Cho Đúng Dữ Liệu" (Right Chart for Right Data)</a:t>
            </a:r>
            <a:endParaRPr lang="en-US" altLang="en-US" sz="1800">
              <a:solidFill>
                <a:schemeClr val="tx1"/>
              </a:solidFill>
              <a:latin typeface="Times New Roman" panose="02020603050405020304" charset="0"/>
              <a:cs typeface="Times New Roman" panose="02020603050405020304" charset="0"/>
            </a:endParaRPr>
          </a:p>
        </p:txBody>
      </p:sp>
      <p:sp>
        <p:nvSpPr>
          <p:cNvPr id="30" name="Title 29"/>
          <p:cNvSpPr>
            <a:spLocks noGrp="1"/>
          </p:cNvSpPr>
          <p:nvPr>
            <p:ph type="title"/>
          </p:nvPr>
        </p:nvSpPr>
        <p:spPr>
          <a:xfrm>
            <a:off x="741045" y="2998470"/>
            <a:ext cx="10515600" cy="2272030"/>
          </a:xfrm>
        </p:spPr>
        <p:txBody>
          <a:bodyPr>
            <a:normAutofit/>
          </a:bodyPr>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So sánh giữa các danh mục: Dùng Bar Chart.</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Thể hiện thành phần của một tổng thể: Dùng Pie Chart (chỉ với ít phần) hoặc Stacked Bar Chart.</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Hiển thị xu 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ớng theo thời gian: Dùng Line Chart.</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Cho thấy mối quan hệ giữa 2 biến: Dùng Scatter Plot.</a:t>
            </a:r>
            <a:br>
              <a:rPr lang="en-US" altLang="en-US" sz="1800">
                <a:latin typeface="Times New Roman" panose="02020603050405020304" charset="0"/>
                <a:cs typeface="Times New Roman" panose="02020603050405020304" charset="0"/>
              </a:rPr>
            </a:b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Hiển thị phân phối của dữ liệu: Dùng Histogram hoặc Box Plot.</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to="" calcmode="lin" valueType="num">
                                      <p:cBhvr>
                                        <p:cTn id="12" dur="1" fill="hold"/>
                                        <p:tgtEl>
                                          <p:spTgt spid="3"/>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 to="" calcmode="lin" valueType="num">
                                      <p:cBhvr>
                                        <p:cTn id="22" dur="1" fill="hold"/>
                                        <p:tgtEl>
                                          <p:spTgt spid="3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 grpId="0"/>
      <p:bldP spid="3" grpId="1"/>
      <p:bldP spid="5" grpId="0"/>
      <p:bldP spid="5" grpId="1"/>
      <p:bldP spid="30" grpId="0"/>
      <p:bldP spid="3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71120" y="2032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grpSp>
        <p:nvGrpSpPr>
          <p:cNvPr id="82" name="组合 81"/>
          <p:cNvGrpSpPr/>
          <p:nvPr/>
        </p:nvGrpSpPr>
        <p:grpSpPr>
          <a:xfrm>
            <a:off x="4940300" y="5319140"/>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
        <p:nvSpPr>
          <p:cNvPr id="32" name="矩形 31"/>
          <p:cNvSpPr/>
          <p:nvPr/>
        </p:nvSpPr>
        <p:spPr>
          <a:xfrm>
            <a:off x="945515" y="1884045"/>
            <a:ext cx="10033635" cy="1714500"/>
          </a:xfrm>
          <a:prstGeom prst="rect">
            <a:avLst/>
          </a:prstGeom>
        </p:spPr>
        <p:txBody>
          <a:bodyPr wrap="square">
            <a:noAutofit/>
          </a:bodyPr>
          <a:lstStyle/>
          <a:p>
            <a:pPr algn="l">
              <a:lnSpc>
                <a:spcPct val="150000"/>
              </a:lnSpc>
            </a:pPr>
            <a:r>
              <a:rPr lang="vi-VN" altLang="zh-CN" sz="2000" dirty="0">
                <a:solidFill>
                  <a:srgbClr val="526AAB"/>
                </a:solidFill>
                <a:latin typeface="+mn-ea"/>
                <a:cs typeface="Roboto Black" panose="02000000000000000000" charset="0"/>
              </a:rPr>
              <a:t>       </a:t>
            </a:r>
            <a:r>
              <a:rPr lang="vi-VN" altLang="zh-CN" sz="2000" dirty="0">
                <a:solidFill>
                  <a:schemeClr val="tx1"/>
                </a:solidFill>
                <a:latin typeface="+mn-ea"/>
                <a:cs typeface="Roboto Black" panose="02000000000000000000" charset="0"/>
              </a:rPr>
              <a:t>-</a:t>
            </a:r>
            <a:r>
              <a:rPr lang="vi-VN" altLang="zh-CN" sz="2000" dirty="0">
                <a:solidFill>
                  <a:srgbClr val="526AAB"/>
                </a:solidFill>
                <a:latin typeface="+mn-ea"/>
                <a:cs typeface="Roboto Black" panose="02000000000000000000" charset="0"/>
              </a:rPr>
              <a:t> </a:t>
            </a:r>
            <a:r>
              <a:rPr lang="vi-VN" altLang="zh-CN" dirty="0">
                <a:solidFill>
                  <a:schemeClr val="tx1"/>
                </a:solidFill>
                <a:latin typeface="Times New Roman" panose="02020603050405020304" charset="0"/>
                <a:cs typeface="Times New Roman" panose="02020603050405020304" charset="0"/>
              </a:rPr>
              <a:t>Thống kê mô tả là </a:t>
            </a:r>
            <a:r>
              <a:rPr lang="en-US" altLang="en-US" dirty="0">
                <a:solidFill>
                  <a:schemeClr val="tx1"/>
                </a:solidFill>
                <a:latin typeface="Times New Roman" panose="02020603050405020304" charset="0"/>
                <a:cs typeface="Times New Roman" panose="02020603050405020304" charset="0"/>
              </a:rPr>
              <a:t>ph</a:t>
            </a:r>
            <a:r>
              <a:rPr lang="en-US" altLang="en-US" dirty="0">
                <a:solidFill>
                  <a:schemeClr val="tx1"/>
                </a:solidFill>
                <a:latin typeface="Times New Roman" panose="02020603050405020304" charset="0"/>
                <a:cs typeface="Times New Roman" panose="02020603050405020304" charset="0"/>
              </a:rPr>
              <a:t>ư</a:t>
            </a:r>
            <a:r>
              <a:rPr lang="en-US" altLang="en-US" dirty="0">
                <a:solidFill>
                  <a:schemeClr val="tx1"/>
                </a:solidFill>
                <a:latin typeface="Times New Roman" panose="02020603050405020304" charset="0"/>
                <a:cs typeface="Times New Roman" panose="02020603050405020304" charset="0"/>
              </a:rPr>
              <a:t>ơng pháp dùng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ể tóm tắt và mô tả các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ặc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iểm chính của một tập dữ liệu, sử dụng các số liệu nh</a:t>
            </a:r>
            <a:r>
              <a:rPr lang="en-US" altLang="en-US" dirty="0">
                <a:solidFill>
                  <a:schemeClr val="tx1"/>
                </a:solidFill>
                <a:latin typeface="Times New Roman" panose="02020603050405020304" charset="0"/>
                <a:cs typeface="Times New Roman" panose="02020603050405020304" charset="0"/>
              </a:rPr>
              <a:t>ư</a:t>
            </a:r>
            <a:r>
              <a:rPr lang="en-US" altLang="en-US" dirty="0">
                <a:solidFill>
                  <a:schemeClr val="tx1"/>
                </a:solidFill>
                <a:latin typeface="Times New Roman" panose="02020603050405020304" charset="0"/>
                <a:cs typeface="Times New Roman" panose="02020603050405020304" charset="0"/>
              </a:rPr>
              <a:t> trung bình, trung vị, mốt,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ộ lệch chuẩn, hay các biểu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ồ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ể trình bày thông tin một cách trực quan, giúp ng</a:t>
            </a:r>
            <a:r>
              <a:rPr lang="en-US" altLang="en-US" dirty="0">
                <a:solidFill>
                  <a:schemeClr val="tx1"/>
                </a:solidFill>
                <a:latin typeface="Times New Roman" panose="02020603050405020304" charset="0"/>
                <a:cs typeface="Times New Roman" panose="02020603050405020304" charset="0"/>
              </a:rPr>
              <a:t>ư</a:t>
            </a:r>
            <a:r>
              <a:rPr lang="en-US" altLang="en-US" dirty="0">
                <a:solidFill>
                  <a:schemeClr val="tx1"/>
                </a:solidFill>
                <a:latin typeface="Times New Roman" panose="02020603050405020304" charset="0"/>
                <a:cs typeface="Times New Roman" panose="02020603050405020304" charset="0"/>
              </a:rPr>
              <a:t>ời phân tích hiểu r</a:t>
            </a:r>
            <a:r>
              <a:rPr lang="en-US" altLang="en-US" dirty="0">
                <a:solidFill>
                  <a:schemeClr val="tx1"/>
                </a:solidFill>
                <a:latin typeface="Times New Roman" panose="02020603050405020304" charset="0"/>
                <a:cs typeface="Times New Roman" panose="02020603050405020304" charset="0"/>
              </a:rPr>
              <a:t>õ</a:t>
            </a:r>
            <a:r>
              <a:rPr lang="en-US" altLang="en-US" dirty="0">
                <a:solidFill>
                  <a:schemeClr val="tx1"/>
                </a:solidFill>
                <a:latin typeface="Times New Roman" panose="02020603050405020304" charset="0"/>
                <a:cs typeface="Times New Roman" panose="02020603050405020304" charset="0"/>
              </a:rPr>
              <a:t> hơn về dữ liệu mà không cần suy luận về một quần thể lớn hơn. </a:t>
            </a:r>
            <a:r>
              <a:rPr lang="vi-VN" altLang="zh-CN" dirty="0">
                <a:solidFill>
                  <a:schemeClr val="tx1"/>
                </a:solidFill>
                <a:latin typeface="Times New Roman" panose="02020603050405020304" charset="0"/>
                <a:cs typeface="Times New Roman" panose="02020603050405020304" charset="0"/>
              </a:rPr>
              <a:t> </a:t>
            </a:r>
            <a:endParaRPr lang="vi-VN" altLang="zh-CN" dirty="0">
              <a:solidFill>
                <a:schemeClr val="tx1"/>
              </a:solidFill>
              <a:latin typeface="Times New Roman" panose="02020603050405020304" charset="0"/>
              <a:cs typeface="Times New Roman" panose="02020603050405020304" charset="0"/>
            </a:endParaRPr>
          </a:p>
          <a:p>
            <a:pPr algn="l">
              <a:lnSpc>
                <a:spcPct val="150000"/>
              </a:lnSpc>
            </a:pPr>
            <a:r>
              <a:rPr lang="vi-VN" altLang="zh-CN" dirty="0">
                <a:solidFill>
                  <a:schemeClr val="tx1"/>
                </a:solidFill>
                <a:latin typeface="Times New Roman" panose="02020603050405020304" charset="0"/>
                <a:cs typeface="Times New Roman" panose="02020603050405020304" charset="0"/>
              </a:rPr>
              <a:t>    </a:t>
            </a:r>
            <a:r>
              <a:rPr lang="vi-VN" altLang="en-US" dirty="0">
                <a:solidFill>
                  <a:schemeClr val="tx1"/>
                </a:solidFill>
                <a:latin typeface="Times New Roman" panose="02020603050405020304" charset="0"/>
                <a:cs typeface="Times New Roman" panose="02020603050405020304" charset="0"/>
              </a:rPr>
              <a:t>      </a:t>
            </a:r>
            <a:endParaRPr lang="vi-VN" altLang="en-US" dirty="0">
              <a:solidFill>
                <a:schemeClr val="tx1"/>
              </a:solidFill>
              <a:latin typeface="Times New Roman" panose="02020603050405020304" charset="0"/>
              <a:cs typeface="Times New Roman" panose="02020603050405020304" charset="0"/>
            </a:endParaRPr>
          </a:p>
        </p:txBody>
      </p:sp>
      <p:sp>
        <p:nvSpPr>
          <p:cNvPr id="35" name="矩形 34"/>
          <p:cNvSpPr/>
          <p:nvPr/>
        </p:nvSpPr>
        <p:spPr>
          <a:xfrm>
            <a:off x="945515" y="416173"/>
            <a:ext cx="10299700" cy="922020"/>
          </a:xfrm>
          <a:prstGeom prst="rect">
            <a:avLst/>
          </a:prstGeom>
        </p:spPr>
        <p:txBody>
          <a:bodyPr wrap="square">
            <a:spAutoFit/>
          </a:bodyPr>
          <a:lstStyle/>
          <a:p>
            <a:pPr algn="ctr"/>
            <a:r>
              <a:rPr lang="en-US" altLang="zh-CN" sz="5400" dirty="0">
                <a:solidFill>
                  <a:srgbClr val="F79976"/>
                </a:solidFill>
                <a:latin typeface="Times New Roman" panose="02020603050405020304" charset="0"/>
                <a:ea typeface="+mj-ea"/>
                <a:cs typeface="Times New Roman" panose="02020603050405020304" charset="0"/>
              </a:rPr>
              <a:t>P</a:t>
            </a:r>
            <a:r>
              <a:rPr lang="vi-VN" altLang="en-US" sz="5400" dirty="0">
                <a:solidFill>
                  <a:srgbClr val="F79976"/>
                </a:solidFill>
                <a:latin typeface="Times New Roman" panose="02020603050405020304" charset="0"/>
                <a:ea typeface="+mj-ea"/>
                <a:cs typeface="Times New Roman" panose="02020603050405020304" charset="0"/>
              </a:rPr>
              <a:t>hần</a:t>
            </a:r>
            <a:r>
              <a:rPr lang="en-US" altLang="zh-CN" sz="5400" dirty="0">
                <a:solidFill>
                  <a:srgbClr val="F79976"/>
                </a:solidFill>
                <a:latin typeface="Times New Roman" panose="02020603050405020304" charset="0"/>
                <a:ea typeface="+mj-ea"/>
                <a:cs typeface="Times New Roman" panose="02020603050405020304" charset="0"/>
              </a:rPr>
              <a:t> </a:t>
            </a:r>
            <a:r>
              <a:rPr lang="vi-VN" altLang="en-US" sz="5400" dirty="0">
                <a:solidFill>
                  <a:srgbClr val="F79976"/>
                </a:solidFill>
                <a:latin typeface="Times New Roman" panose="02020603050405020304" charset="0"/>
                <a:ea typeface="+mj-ea"/>
                <a:cs typeface="Times New Roman" panose="02020603050405020304" charset="0"/>
              </a:rPr>
              <a:t>I. </a:t>
            </a:r>
            <a:r>
              <a:rPr lang="en-US" altLang="en-US" sz="5400" dirty="0">
                <a:solidFill>
                  <a:srgbClr val="526AAB"/>
                </a:solidFill>
                <a:latin typeface="Times New Roman" panose="02020603050405020304" charset="0"/>
                <a:ea typeface="+mj-ea"/>
                <a:cs typeface="Times New Roman" panose="02020603050405020304" charset="0"/>
                <a:sym typeface="+mn-ea"/>
              </a:rPr>
              <a:t>THỐNG KÊ MÔ TẢ</a:t>
            </a:r>
            <a:endParaRPr lang="vi-VN" altLang="en-US" sz="5400" dirty="0">
              <a:solidFill>
                <a:srgbClr val="F79976"/>
              </a:solidFill>
              <a:latin typeface="Times New Roman" panose="02020603050405020304" charset="0"/>
              <a:ea typeface="+mj-ea"/>
              <a:cs typeface="Times New Roman" panose="02020603050405020304" charset="0"/>
            </a:endParaRPr>
          </a:p>
        </p:txBody>
      </p:sp>
      <p:pic>
        <p:nvPicPr>
          <p:cNvPr id="2" name="图形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094" y="1475320"/>
            <a:ext cx="710443" cy="271640"/>
          </a:xfrm>
          <a:prstGeom prst="rect">
            <a:avLst/>
          </a:prstGeom>
        </p:spPr>
      </p:pic>
      <p:pic>
        <p:nvPicPr>
          <p:cNvPr id="3" name="图形 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177324" y="1485480"/>
            <a:ext cx="710443" cy="271640"/>
          </a:xfrm>
          <a:prstGeom prst="rect">
            <a:avLst/>
          </a:prstGeom>
        </p:spPr>
      </p:pic>
      <p:sp>
        <p:nvSpPr>
          <p:cNvPr id="5" name="矩形 31"/>
          <p:cNvSpPr/>
          <p:nvPr/>
        </p:nvSpPr>
        <p:spPr>
          <a:xfrm>
            <a:off x="1404620" y="1273810"/>
            <a:ext cx="9483090" cy="553085"/>
          </a:xfrm>
          <a:prstGeom prst="rect">
            <a:avLst/>
          </a:prstGeom>
        </p:spPr>
        <p:txBody>
          <a:bodyPr wrap="square">
            <a:spAutoFit/>
          </a:bodyPr>
          <a:p>
            <a:pPr algn="l">
              <a:lnSpc>
                <a:spcPct val="150000"/>
              </a:lnSpc>
            </a:pPr>
            <a:r>
              <a:rPr lang="vi-VN" altLang="zh-CN" sz="2000" dirty="0">
                <a:solidFill>
                  <a:srgbClr val="526AAB"/>
                </a:solidFill>
                <a:latin typeface="+mn-ea"/>
                <a:cs typeface="Roboto Black" panose="02000000000000000000" charset="0"/>
              </a:rPr>
              <a:t>    </a:t>
            </a:r>
            <a:r>
              <a:rPr lang="en-US" altLang="en-US" sz="2000" b="1" dirty="0">
                <a:solidFill>
                  <a:srgbClr val="526AAB"/>
                </a:solidFill>
                <a:latin typeface="+mn-ea"/>
                <a:cs typeface="Roboto Black" panose="02000000000000000000" charset="0"/>
              </a:rPr>
              <a:t>T</a:t>
            </a:r>
            <a:r>
              <a:rPr lang="en-US" altLang="en-US" sz="2000" b="1" dirty="0">
                <a:solidFill>
                  <a:srgbClr val="526AAB"/>
                </a:solidFill>
                <a:latin typeface="Times New Roman" panose="02020603050405020304" charset="0"/>
                <a:cs typeface="Times New Roman" panose="02020603050405020304" charset="0"/>
              </a:rPr>
              <a:t>hống kê mô tả là gì? Nó khác gì với thống kê suy luận (inferential statistics)?</a:t>
            </a:r>
            <a:endParaRPr lang="en-US" altLang="en-US" sz="2000" b="1" dirty="0">
              <a:solidFill>
                <a:srgbClr val="526AAB"/>
              </a:solidFill>
              <a:latin typeface="Times New Roman" panose="02020603050405020304" charset="0"/>
              <a:cs typeface="Times New Roman" panose="02020603050405020304" charset="0"/>
            </a:endParaRPr>
          </a:p>
        </p:txBody>
      </p:sp>
      <p:sp>
        <p:nvSpPr>
          <p:cNvPr id="4" name="矩形 31"/>
          <p:cNvSpPr/>
          <p:nvPr/>
        </p:nvSpPr>
        <p:spPr>
          <a:xfrm>
            <a:off x="854075" y="3695065"/>
            <a:ext cx="10033635" cy="1528445"/>
          </a:xfrm>
          <a:prstGeom prst="rect">
            <a:avLst/>
          </a:prstGeom>
        </p:spPr>
        <p:txBody>
          <a:bodyPr wrap="square">
            <a:noAutofit/>
          </a:bodyPr>
          <a:p>
            <a:pPr algn="l">
              <a:lnSpc>
                <a:spcPct val="150000"/>
              </a:lnSpc>
            </a:pPr>
            <a:r>
              <a:rPr lang="vi-VN" altLang="zh-CN" sz="2000" dirty="0">
                <a:solidFill>
                  <a:srgbClr val="526AAB"/>
                </a:solidFill>
                <a:latin typeface="+mn-ea"/>
                <a:cs typeface="Roboto Black" panose="02000000000000000000" charset="0"/>
              </a:rPr>
              <a:t>     </a:t>
            </a:r>
            <a:r>
              <a:rPr lang="vi-VN" altLang="zh-CN" dirty="0">
                <a:solidFill>
                  <a:schemeClr val="tx1"/>
                </a:solidFill>
                <a:latin typeface="Times New Roman" panose="02020603050405020304" charset="0"/>
                <a:cs typeface="Times New Roman" panose="02020603050405020304" charset="0"/>
              </a:rPr>
              <a:t>     - </a:t>
            </a:r>
            <a:r>
              <a:rPr lang="en-US" altLang="en-US" dirty="0">
                <a:solidFill>
                  <a:schemeClr val="tx1"/>
                </a:solidFill>
                <a:latin typeface="Times New Roman" panose="02020603050405020304" charset="0"/>
                <a:cs typeface="Times New Roman" panose="02020603050405020304" charset="0"/>
              </a:rPr>
              <a:t>Thống kê suy luận là các ph</a:t>
            </a:r>
            <a:r>
              <a:rPr lang="en-US" altLang="en-US" dirty="0">
                <a:solidFill>
                  <a:schemeClr val="tx1"/>
                </a:solidFill>
                <a:latin typeface="Times New Roman" panose="02020603050405020304" charset="0"/>
                <a:cs typeface="Times New Roman" panose="02020603050405020304" charset="0"/>
              </a:rPr>
              <a:t>ư</a:t>
            </a:r>
            <a:r>
              <a:rPr lang="en-US" altLang="en-US" dirty="0">
                <a:solidFill>
                  <a:schemeClr val="tx1"/>
                </a:solidFill>
                <a:latin typeface="Times New Roman" panose="02020603050405020304" charset="0"/>
                <a:cs typeface="Times New Roman" panose="02020603050405020304" charset="0"/>
              </a:rPr>
              <a:t>ơng pháp sử dụng một mẫu dữ liệu nhỏ (sample)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ể </a:t>
            </a:r>
            <a:r>
              <a:rPr lang="en-US" altLang="en-US" dirty="0">
                <a:solidFill>
                  <a:schemeClr val="tx1"/>
                </a:solidFill>
                <a:latin typeface="Times New Roman" panose="02020603050405020304" charset="0"/>
                <a:cs typeface="Times New Roman" panose="02020603050405020304" charset="0"/>
              </a:rPr>
              <a:t>đư</a:t>
            </a:r>
            <a:r>
              <a:rPr lang="en-US" altLang="en-US" dirty="0">
                <a:solidFill>
                  <a:schemeClr val="tx1"/>
                </a:solidFill>
                <a:latin typeface="Times New Roman" panose="02020603050405020304" charset="0"/>
                <a:cs typeface="Times New Roman" panose="02020603050405020304" charset="0"/>
              </a:rPr>
              <a:t>a ra kết luận, </a:t>
            </a:r>
            <a:r>
              <a:rPr lang="en-US" altLang="en-US" dirty="0">
                <a:solidFill>
                  <a:schemeClr val="tx1"/>
                </a:solidFill>
                <a:latin typeface="Times New Roman" panose="02020603050405020304" charset="0"/>
                <a:cs typeface="Times New Roman" panose="02020603050405020304" charset="0"/>
              </a:rPr>
              <a:t>ư</a:t>
            </a:r>
            <a:r>
              <a:rPr lang="en-US" altLang="en-US" dirty="0">
                <a:solidFill>
                  <a:schemeClr val="tx1"/>
                </a:solidFill>
                <a:latin typeface="Times New Roman" panose="02020603050405020304" charset="0"/>
                <a:cs typeface="Times New Roman" panose="02020603050405020304" charset="0"/>
              </a:rPr>
              <a:t>ớc tính hoặc dự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oán về một tập hợp dữ liệu lớn hơn (tổng thể - population). Nó liên quan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ến việc suy ra các </a:t>
            </a:r>
            <a:r>
              <a:rPr lang="en-US" altLang="en-US" dirty="0">
                <a:solidFill>
                  <a:schemeClr val="tx1"/>
                </a:solidFill>
                <a:latin typeface="Times New Roman" panose="02020603050405020304" charset="0"/>
                <a:cs typeface="Times New Roman" panose="02020603050405020304" charset="0"/>
              </a:rPr>
              <a:t>đ</a:t>
            </a:r>
            <a:r>
              <a:rPr lang="en-US" altLang="en-US" dirty="0">
                <a:solidFill>
                  <a:schemeClr val="tx1"/>
                </a:solidFill>
                <a:latin typeface="Times New Roman" panose="02020603050405020304" charset="0"/>
                <a:cs typeface="Times New Roman" panose="02020603050405020304" charset="0"/>
              </a:rPr>
              <a:t>ặc tính của tổng thể dựa trên thông tin từ mẫu.</a:t>
            </a:r>
            <a:endParaRPr lang="en-US" altLang="en-US" dirty="0">
              <a:solidFill>
                <a:schemeClr val="tx1"/>
              </a:solidFill>
              <a:latin typeface="Times New Roman" panose="02020603050405020304" charset="0"/>
              <a:cs typeface="Times New Roman" panose="02020603050405020304" charset="0"/>
            </a:endParaRPr>
          </a:p>
          <a:p>
            <a:pPr algn="l">
              <a:lnSpc>
                <a:spcPct val="150000"/>
              </a:lnSpc>
            </a:pPr>
            <a:r>
              <a:rPr lang="vi-VN" altLang="en-US" dirty="0">
                <a:solidFill>
                  <a:schemeClr val="tx1"/>
                </a:solidFill>
                <a:latin typeface="Times New Roman" panose="02020603050405020304" charset="0"/>
                <a:cs typeface="Times New Roman" panose="02020603050405020304" charset="0"/>
              </a:rPr>
              <a:t>      </a:t>
            </a:r>
            <a:endParaRPr lang="vi-VN" altLang="en-US" dirty="0">
              <a:solidFill>
                <a:schemeClr val="tx1"/>
              </a:solidFill>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to="" calcmode="lin" valueType="num">
                                      <p:cBhvr>
                                        <p:cTn id="7" dur="1" fill="hold"/>
                                        <p:tgtEl>
                                          <p:spTgt spid="3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to="" calcmode="lin" valueType="num">
                                      <p:cBhvr>
                                        <p:cTn id="22" dur="1" fill="hold"/>
                                        <p:tgtEl>
                                          <p:spTgt spid="3"/>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to="" calcmode="lin" valueType="num">
                                      <p:cBhvr>
                                        <p:cTn id="27" dur="1" fill="hold"/>
                                        <p:tgtEl>
                                          <p:spTgt spid="3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5" grpId="0"/>
      <p:bldP spid="5" grpId="1"/>
      <p:bldP spid="32" grpId="0"/>
      <p:bldP spid="32"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Làm thế nào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tạo một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ơn giản nh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 histogram hoặc bar chart bằng Matplotlib? Bạn có thể chia sẻ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oạn code mẫu không?</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7" name="Text Placeholder 6"/>
          <p:cNvSpPr>
            <a:spLocks noGrp="1"/>
          </p:cNvSpPr>
          <p:nvPr>
            <p:ph type="body" idx="1"/>
          </p:nvPr>
        </p:nvSpPr>
        <p:spPr>
          <a:xfrm>
            <a:off x="712470" y="1146810"/>
            <a:ext cx="424180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Biểu đồ Histogram (Phân phối dữ liệu)</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776605" y="1630045"/>
            <a:ext cx="5157470" cy="52279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import matplotlib.pyplot as plt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import numpy as np</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dữ liệu mẫu - điểm thi của sinh viên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np.random.seed(42)  # Để kết quả có thể tái lập</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diem_thi = np.random.normal(7.0, 1.5, 200)  # 200 điểm, trung bình=7.0, độ lệch=1.5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diem_thi = np.clip(diem_thi, 0, 10)  # Giới hạn điểm từ 0-10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histogram</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plt.figure(figsize=(10, 6))  # Kích thước biểu đồ</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Vẽ histogram</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plt.hist(diem_thi, bins=15, color='skyblue', edgecolor='black', alpha=0.7)</a:t>
            </a: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438900" y="1630045"/>
            <a:ext cx="5183505" cy="5067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 Thiết lập tiêu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ề và nhãn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plt.title('PH</a:t>
            </a:r>
            <a:r>
              <a:rPr lang="en-US" altLang="en-US" sz="1800">
                <a:latin typeface="Times New Roman" panose="02020603050405020304" charset="0"/>
                <a:cs typeface="Times New Roman" panose="02020603050405020304" charset="0"/>
              </a:rPr>
              <a:t>Â</a:t>
            </a:r>
            <a:r>
              <a:rPr lang="en-US" altLang="en-US" sz="1800">
                <a:latin typeface="Times New Roman" panose="02020603050405020304" charset="0"/>
                <a:cs typeface="Times New Roman" panose="02020603050405020304" charset="0"/>
              </a:rPr>
              <a:t>N BỐ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THI CỦA SINH VI</a:t>
            </a:r>
            <a:r>
              <a:rPr lang="en-US" altLang="en-US" sz="1800">
                <a:latin typeface="Times New Roman" panose="02020603050405020304" charset="0"/>
                <a:cs typeface="Times New Roman" panose="02020603050405020304" charset="0"/>
              </a:rPr>
              <a:t>Ê</a:t>
            </a:r>
            <a:r>
              <a:rPr lang="en-US" altLang="en-US" sz="1800">
                <a:latin typeface="Times New Roman" panose="02020603050405020304" charset="0"/>
                <a:cs typeface="Times New Roman" panose="02020603050405020304" charset="0"/>
              </a:rPr>
              <a:t>N', fontsize=14,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plt.ylabel('Số Sinh Viên',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Thêm grid và customizations</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plt.grid(axis='y', alpha=0.3, linestyle='--')</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plt.xticks(np.arange(0, 11, 1))  # Hiển thị tất cả các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từ 0-10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Hiển thị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plt.tight_layout()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to="" calcmode="lin" valueType="num">
                                      <p:cBhvr>
                                        <p:cTn id="22" dur="1" fill="hold"/>
                                        <p:tgtEl>
                                          <p:spTgt spid="7">
                                            <p:txEl>
                                              <p:pRg st="0" end="0"/>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1" fill="hold"/>
                                        <p:tgtEl>
                                          <p:spTgt spid="8"/>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to="" calcmode="lin" valueType="num">
                                      <p:cBhvr>
                                        <p:cTn id="32"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uild="p"/>
      <p:bldP spid="7" grpId="1" build="p"/>
      <p:bldP spid="8" grpId="0"/>
      <p:bldP spid="8" grpId="1"/>
      <p:bldP spid="9" grpId="0"/>
      <p:bldP spid="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49605" y="209550"/>
            <a:ext cx="424180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 Biểu </a:t>
            </a:r>
            <a:r>
              <a:rPr lang="en-US" altLang="en-US" sz="1800" b="0" u="sng">
                <a:latin typeface="Times New Roman" panose="02020603050405020304" charset="0"/>
                <a:cs typeface="Times New Roman" panose="02020603050405020304" charset="0"/>
                <a:sym typeface="+mn-ea"/>
              </a:rPr>
              <a:t>đ</a:t>
            </a:r>
            <a:r>
              <a:rPr lang="en-US" altLang="en-US" sz="1800" b="0" u="sng">
                <a:latin typeface="Times New Roman" panose="02020603050405020304" charset="0"/>
                <a:cs typeface="Times New Roman" panose="02020603050405020304" charset="0"/>
                <a:sym typeface="+mn-ea"/>
              </a:rPr>
              <a:t>ồ Bar Chart (So sánh danh mục)</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552450" y="629285"/>
            <a:ext cx="5157470" cy="5887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import matplotlib.pyplot as plt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Dữ liệu mẫu - doanh số theo sản phẩm</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san_pham = ['iPhone', 'Samsung', 'Xiaomi', 'Oppo', 'Nokia']</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doanh_so = [150, 120, 80, 60, 25]  #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ơn vị: nghìn sản phẩm</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bar chart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plt.figure(figsize=(10, 6))</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Vẽ bar chart với màu sắc khác nhau</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colors = ['#FF6B6B', '#4ECDC4', '#45B7D1', '#96CEB4', '#FFEAA7']</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bars = plt.bar(san_pham, doanh_so, color=colors, edgecolor='black', linewidth=0.5)</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Thiết lập tiêu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ề và nhãn</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plt.title('DOANH SỐ B</a:t>
            </a:r>
            <a:r>
              <a:rPr lang="en-US" altLang="en-US" sz="1800">
                <a:latin typeface="Times New Roman" panose="02020603050405020304" charset="0"/>
                <a:cs typeface="Times New Roman" panose="02020603050405020304" charset="0"/>
                <a:sym typeface="+mn-ea"/>
              </a:rPr>
              <a:t>Á</a:t>
            </a:r>
            <a:r>
              <a:rPr lang="en-US" altLang="en-US" sz="1800">
                <a:latin typeface="Times New Roman" panose="02020603050405020304" charset="0"/>
                <a:cs typeface="Times New Roman" panose="02020603050405020304" charset="0"/>
                <a:sym typeface="+mn-ea"/>
              </a:rPr>
              <a:t>N H</a:t>
            </a:r>
            <a:r>
              <a:rPr lang="en-US" altLang="en-US" sz="1800">
                <a:latin typeface="Times New Roman" panose="02020603050405020304" charset="0"/>
                <a:cs typeface="Times New Roman" panose="02020603050405020304" charset="0"/>
                <a:sym typeface="+mn-ea"/>
              </a:rPr>
              <a:t>À</a:t>
            </a:r>
            <a:r>
              <a:rPr lang="en-US" altLang="en-US" sz="1800">
                <a:latin typeface="Times New Roman" panose="02020603050405020304" charset="0"/>
                <a:cs typeface="Times New Roman" panose="02020603050405020304" charset="0"/>
                <a:sym typeface="+mn-ea"/>
              </a:rPr>
              <a:t>NG THEO SẢN PHẨM', fontsize=14,  fontweight='bold', pad=20)</a:t>
            </a:r>
            <a:endParaRPr lang="en-US" altLang="en-US" sz="1800">
              <a:latin typeface="Times New Roman" panose="02020603050405020304" charset="0"/>
              <a:cs typeface="Times New Roman" panose="02020603050405020304" charset="0"/>
              <a:sym typeface="+mn-ea"/>
            </a:endParaRPr>
          </a:p>
          <a:p>
            <a:pPr marL="0" indent="0">
              <a:lnSpc>
                <a:spcPct val="100000"/>
              </a:lnSpc>
              <a:buNone/>
            </a:pP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5863590" y="128270"/>
            <a:ext cx="5704840" cy="6633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plt.xlabel('Tên Sản Phẩm', fontsize=12, fontweight='bold')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plt.ylabel('Doanh Số (nghìn sản phẩm)', fontsize=12, fontweight='bold')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rPr>
              <a:t># Thêm giá trị trên mỗi cột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for bar, value in zip(bars, doanh_so):</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plt.text(bar.get_x() + bar.get_width()/2, bar.get_height() + 1,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f'{value}', ha='center', va='bottom',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Tùy chỉnh trục y và thêm grid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plt.ylim(0, max(doanh_so) * 1.15)  # Tạo khoảng trống phía trên cho text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plt.grid(axis='y', alpha=0.3, linestyle='--')</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Xoay nhãn trục x nếu cần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Hiển thị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plt.tight_layout()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8" grpId="0"/>
      <p:bldP spid="8" grpId="1"/>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Làm thế nào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xuất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từ Python ra các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ịnh dạng nh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 PNG, PDF hoặc HTML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sử dụng trong báo cáo?</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591185" y="1219835"/>
            <a:ext cx="11261725" cy="537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Phương Pháp Cơ Bản: plt.savefig()</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Đây là phương pháp phổ biến nhất, hoạt động với mọi biểu đồ Matplotlib.</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1647825"/>
            <a:ext cx="11261725" cy="537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Các Tham Số Quan Trọng Khi Xuất File</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2066925"/>
            <a:ext cx="11261725" cy="1362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bbox_inches='tight' - THAM SỐ QUAN TRỌNG NHẤT</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dpi - Độ phân giải (Dots Per Inch)</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transparent=True - Nền trong suốt</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Rất hữu ích khi muốn đặt biểu đồ lên nền màu khác trong báo cáo.</a:t>
            </a:r>
            <a:endParaRPr lang="en-US" altLang="en-US" sz="1800">
              <a:solidFill>
                <a:schemeClr val="tx1"/>
              </a:solidFill>
              <a:latin typeface="Times New Roman" panose="02020603050405020304" charset="0"/>
              <a:cs typeface="Times New Roman" panose="02020603050405020304" charset="0"/>
            </a:endParaRPr>
          </a:p>
        </p:txBody>
      </p:sp>
      <p:sp>
        <p:nvSpPr>
          <p:cNvPr id="32" name="Title 3"/>
          <p:cNvSpPr>
            <a:spLocks noGrp="1"/>
          </p:cNvSpPr>
          <p:nvPr/>
        </p:nvSpPr>
        <p:spPr>
          <a:xfrm>
            <a:off x="676910" y="3233420"/>
            <a:ext cx="10515600" cy="23895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rPr>
              <a:t>+ Xuất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Tác Plotly ra HTML</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Xuất Nhiều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 Cùng Lúc</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Xuất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 Từ Pandas DataFrame</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Tự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ộng Hóa Việc Xuất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Xuất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 Chất 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ợng Cao Cho Báo Cáo Khoa Học</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to="" calcmode="lin" valueType="num">
                                      <p:cBhvr>
                                        <p:cTn id="37" dur="1" fill="hold"/>
                                        <p:tgtEl>
                                          <p:spTgt spid="3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32" grpId="0"/>
      <p:bldP spid="3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05155" y="641350"/>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1</a:t>
            </a:r>
            <a:endParaRPr lang="en-US" altLang="en-US" sz="1800" b="1" i="1">
              <a:latin typeface="Times New Roman" panose="02020603050405020304" charset="0"/>
              <a:cs typeface="Times New Roman" panose="02020603050405020304" charset="0"/>
              <a:sym typeface="+mn-ea"/>
            </a:endParaRPr>
          </a:p>
        </p:txBody>
      </p:sp>
      <p:sp>
        <p:nvSpPr>
          <p:cNvPr id="4" name="Title 3"/>
          <p:cNvSpPr>
            <a:spLocks noGrp="1"/>
          </p:cNvSpPr>
          <p:nvPr>
            <p:ph type="title"/>
          </p:nvPr>
        </p:nvSpPr>
        <p:spPr>
          <a:xfrm>
            <a:off x="743585" y="1132840"/>
            <a:ext cx="10515600" cy="1344930"/>
          </a:xfrm>
        </p:spPr>
        <p:txBody>
          <a:bodyPr>
            <a:normAutofit/>
          </a:bodyPr>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Thực hiện trực quan hóa dữ liệu trên tập dữ liệu về phân loại chất 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ợng r</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ỏ. Dữ liệu lấy tại https://www.kaggle.com/code/eisgandar/red-wine-quality-eda-classification.</a:t>
            </a:r>
            <a:endParaRPr lang="en-US" altLang="en-US" sz="1800">
              <a:latin typeface="Times New Roman" panose="02020603050405020304" charset="0"/>
              <a:cs typeface="Times New Roman" panose="02020603050405020304" charset="0"/>
            </a:endParaRPr>
          </a:p>
        </p:txBody>
      </p:sp>
      <p:sp>
        <p:nvSpPr>
          <p:cNvPr id="5" name="Text Placeholder 6"/>
          <p:cNvSpPr>
            <a:spLocks noGrp="1"/>
          </p:cNvSpPr>
          <p:nvPr/>
        </p:nvSpPr>
        <p:spPr>
          <a:xfrm>
            <a:off x="743585" y="2632075"/>
            <a:ext cx="491299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a:t>
            </a:r>
            <a:r>
              <a:rPr lang="vi-VN" altLang="en-US" sz="1800" b="1" i="1">
                <a:latin typeface="Times New Roman" panose="02020603050405020304" charset="0"/>
                <a:cs typeface="Times New Roman" panose="02020603050405020304" charset="0"/>
                <a:sym typeface="+mn-ea"/>
              </a:rPr>
              <a:t>2</a:t>
            </a:r>
            <a:endParaRPr lang="vi-VN" altLang="en-US" sz="1800" b="1" i="1">
              <a:latin typeface="Times New Roman" panose="02020603050405020304" charset="0"/>
              <a:cs typeface="Times New Roman" panose="02020603050405020304" charset="0"/>
              <a:sym typeface="+mn-ea"/>
            </a:endParaRPr>
          </a:p>
        </p:txBody>
      </p:sp>
      <p:sp>
        <p:nvSpPr>
          <p:cNvPr id="6" name="Title 3"/>
          <p:cNvSpPr>
            <a:spLocks noGrp="1"/>
          </p:cNvSpPr>
          <p:nvPr/>
        </p:nvSpPr>
        <p:spPr>
          <a:xfrm>
            <a:off x="870585" y="3357245"/>
            <a:ext cx="10515600" cy="102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Thực hiện trực quan hóa dữ liệu trên tập dữ liệu về bệnh tiểu </a:t>
            </a:r>
            <a:r>
              <a:rPr lang="en-US" altLang="en-US" sz="1800">
                <a:latin typeface="Times New Roman" panose="02020603050405020304" charset="0"/>
                <a:cs typeface="Times New Roman" panose="02020603050405020304" charset="0"/>
              </a:rPr>
              <a:t>đư</a:t>
            </a:r>
            <a:r>
              <a:rPr lang="en-US" altLang="en-US" sz="1800">
                <a:latin typeface="Times New Roman" panose="02020603050405020304" charset="0"/>
                <a:cs typeface="Times New Roman" panose="02020603050405020304" charset="0"/>
              </a:rPr>
              <a:t>ờng. Dữ liệu lấy tại https://www.kaggle.com/code/vincentlugat/pima-indians-diabetes-eda-prediction-0-906.</a:t>
            </a:r>
            <a:endParaRPr lang="en-US" altLang="en-US" sz="1800">
              <a:latin typeface="Times New Roman" panose="02020603050405020304" charset="0"/>
              <a:cs typeface="Times New Roman" panose="02020603050405020304" charset="0"/>
            </a:endParaRPr>
          </a:p>
        </p:txBody>
      </p:sp>
      <p:sp>
        <p:nvSpPr>
          <p:cNvPr id="2" name="Title 3"/>
          <p:cNvSpPr>
            <a:spLocks noGrp="1"/>
          </p:cNvSpPr>
          <p:nvPr/>
        </p:nvSpPr>
        <p:spPr>
          <a:xfrm>
            <a:off x="870585" y="4872990"/>
            <a:ext cx="10515600" cy="100774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gn="l">
              <a:lnSpc>
                <a:spcPct val="150000"/>
              </a:lnSpc>
            </a:pPr>
            <a:r>
              <a:rPr lang="en-US" altLang="en-US" sz="1800">
                <a:latin typeface="Times New Roman" panose="02020603050405020304" charset="0"/>
                <a:cs typeface="Times New Roman" panose="02020603050405020304" charset="0"/>
              </a:rPr>
              <a:t>Thực hiện EDA trên tập dữ liệu mua sắm tại siêu thị. Tập dữ liệu lấy từ</a:t>
            </a:r>
            <a:endParaRPr lang="en-US" altLang="en-US" sz="1800">
              <a:latin typeface="Times New Roman" panose="02020603050405020304" charset="0"/>
              <a:cs typeface="Times New Roman" panose="02020603050405020304" charset="0"/>
            </a:endParaRPr>
          </a:p>
          <a:p>
            <a:pPr algn="l">
              <a:lnSpc>
                <a:spcPct val="150000"/>
              </a:lnSpc>
            </a:pPr>
            <a:r>
              <a:rPr lang="en-US" altLang="en-US" sz="1800">
                <a:latin typeface="Times New Roman" panose="02020603050405020304" charset="0"/>
                <a:cs typeface="Times New Roman" panose="02020603050405020304" charset="0"/>
              </a:rPr>
              <a:t>https://www.kaggle.com/code/rajatkumar30/eda-online-retail.</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4" grpId="0"/>
      <p:bldP spid="4" grpId="1"/>
      <p:bldP spid="5" grpId="0"/>
      <p:bldP spid="5" grpId="1"/>
      <p:bldP spid="6" grpId="0"/>
      <p:bldP spid="6" grpId="1"/>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grpSp>
        <p:nvGrpSpPr>
          <p:cNvPr id="82" name="组合 81"/>
          <p:cNvGrpSpPr/>
          <p:nvPr/>
        </p:nvGrpSpPr>
        <p:grpSpPr>
          <a:xfrm>
            <a:off x="4940300" y="5896355"/>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grpSp>
        <p:nvGrpSpPr>
          <p:cNvPr id="31" name="组合 30"/>
          <p:cNvGrpSpPr/>
          <p:nvPr/>
        </p:nvGrpSpPr>
        <p:grpSpPr>
          <a:xfrm>
            <a:off x="946094" y="2636735"/>
            <a:ext cx="10299813" cy="696455"/>
            <a:chOff x="838459" y="2136994"/>
            <a:chExt cx="10299813" cy="696455"/>
          </a:xfrm>
        </p:grpSpPr>
        <p:pic>
          <p:nvPicPr>
            <p:cNvPr id="33" name="图形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459" y="2136994"/>
              <a:ext cx="710443" cy="271640"/>
            </a:xfrm>
            <a:prstGeom prst="rect">
              <a:avLst/>
            </a:prstGeom>
          </p:spPr>
        </p:pic>
        <p:pic>
          <p:nvPicPr>
            <p:cNvPr id="34" name="图形 3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427829" y="2561809"/>
              <a:ext cx="710443" cy="271640"/>
            </a:xfrm>
            <a:prstGeom prst="rect">
              <a:avLst/>
            </a:prstGeom>
          </p:spPr>
        </p:pic>
      </p:grpSp>
      <p:sp>
        <p:nvSpPr>
          <p:cNvPr id="35" name="矩形 34"/>
          <p:cNvSpPr/>
          <p:nvPr/>
        </p:nvSpPr>
        <p:spPr>
          <a:xfrm>
            <a:off x="946150" y="1002278"/>
            <a:ext cx="10299700" cy="1753235"/>
          </a:xfrm>
          <a:prstGeom prst="rect">
            <a:avLst/>
          </a:prstGeom>
        </p:spPr>
        <p:txBody>
          <a:bodyPr wrap="square">
            <a:spAutoFit/>
          </a:bodyPr>
          <a:lstStyle/>
          <a:p>
            <a:pPr algn="ctr"/>
            <a:r>
              <a:rPr lang="en-US" altLang="zh-CN" sz="5400" dirty="0">
                <a:solidFill>
                  <a:srgbClr val="F79976"/>
                </a:solidFill>
                <a:latin typeface="Times New Roman" panose="02020603050405020304" charset="0"/>
                <a:ea typeface="+mj-ea"/>
                <a:cs typeface="Times New Roman" panose="02020603050405020304" charset="0"/>
              </a:rPr>
              <a:t>P</a:t>
            </a:r>
            <a:r>
              <a:rPr lang="vi-VN" altLang="en-US" sz="5400" dirty="0">
                <a:solidFill>
                  <a:srgbClr val="F79976"/>
                </a:solidFill>
                <a:latin typeface="Times New Roman" panose="02020603050405020304" charset="0"/>
                <a:ea typeface="+mj-ea"/>
                <a:cs typeface="Times New Roman" panose="02020603050405020304" charset="0"/>
              </a:rPr>
              <a:t>hần </a:t>
            </a:r>
            <a:r>
              <a:rPr lang="en-US" altLang="en-US" sz="5400" dirty="0">
                <a:solidFill>
                  <a:srgbClr val="F79976"/>
                </a:solidFill>
                <a:latin typeface="Times New Roman" panose="02020603050405020304" charset="0"/>
                <a:ea typeface="+mj-ea"/>
                <a:cs typeface="Times New Roman" panose="02020603050405020304" charset="0"/>
              </a:rPr>
              <a:t>III.</a:t>
            </a:r>
            <a:r>
              <a:rPr lang="en-US" altLang="en-US" sz="5400" dirty="0">
                <a:solidFill>
                  <a:schemeClr val="accent4"/>
                </a:solidFill>
                <a:latin typeface="Times New Roman" panose="02020603050405020304" charset="0"/>
                <a:ea typeface="+mj-ea"/>
                <a:cs typeface="Times New Roman" panose="02020603050405020304" charset="0"/>
              </a:rPr>
              <a:t>PH</a:t>
            </a:r>
            <a:r>
              <a:rPr lang="en-US" altLang="en-US" sz="5400" dirty="0">
                <a:solidFill>
                  <a:schemeClr val="accent4"/>
                </a:solidFill>
                <a:latin typeface="Times New Roman" panose="02020603050405020304" charset="0"/>
                <a:ea typeface="+mj-ea"/>
                <a:cs typeface="Times New Roman" panose="02020603050405020304" charset="0"/>
              </a:rPr>
              <a:t>Â</a:t>
            </a:r>
            <a:r>
              <a:rPr lang="en-US" altLang="en-US" sz="5400" dirty="0">
                <a:solidFill>
                  <a:schemeClr val="accent4"/>
                </a:solidFill>
                <a:latin typeface="Times New Roman" panose="02020603050405020304" charset="0"/>
                <a:ea typeface="+mj-ea"/>
                <a:cs typeface="Times New Roman" panose="02020603050405020304" charset="0"/>
              </a:rPr>
              <a:t>N T</a:t>
            </a:r>
            <a:r>
              <a:rPr lang="en-US" altLang="en-US" sz="5400" dirty="0">
                <a:solidFill>
                  <a:schemeClr val="accent4"/>
                </a:solidFill>
                <a:latin typeface="Times New Roman" panose="02020603050405020304" charset="0"/>
                <a:ea typeface="+mj-ea"/>
                <a:cs typeface="Times New Roman" panose="02020603050405020304" charset="0"/>
              </a:rPr>
              <a:t>Í</a:t>
            </a:r>
            <a:r>
              <a:rPr lang="en-US" altLang="en-US" sz="5400" dirty="0">
                <a:solidFill>
                  <a:schemeClr val="accent4"/>
                </a:solidFill>
                <a:latin typeface="Times New Roman" panose="02020603050405020304" charset="0"/>
                <a:ea typeface="+mj-ea"/>
                <a:cs typeface="Times New Roman" panose="02020603050405020304" charset="0"/>
              </a:rPr>
              <a:t>CH </a:t>
            </a:r>
            <a:r>
              <a:rPr lang="en-US" altLang="en-US" sz="5400" dirty="0">
                <a:solidFill>
                  <a:schemeClr val="accent4"/>
                </a:solidFill>
                <a:latin typeface="Times New Roman" panose="02020603050405020304" charset="0"/>
                <a:ea typeface="+mj-ea"/>
                <a:cs typeface="Times New Roman" panose="02020603050405020304" charset="0"/>
              </a:rPr>
              <a:t>ĐƠ</a:t>
            </a:r>
            <a:r>
              <a:rPr lang="en-US" altLang="en-US" sz="5400" dirty="0">
                <a:solidFill>
                  <a:schemeClr val="accent4"/>
                </a:solidFill>
                <a:latin typeface="Times New Roman" panose="02020603050405020304" charset="0"/>
                <a:ea typeface="+mj-ea"/>
                <a:cs typeface="Times New Roman" panose="02020603050405020304" charset="0"/>
              </a:rPr>
              <a:t>N BIẾN V</a:t>
            </a:r>
            <a:r>
              <a:rPr lang="en-US" altLang="en-US" sz="5400" dirty="0">
                <a:solidFill>
                  <a:schemeClr val="accent4"/>
                </a:solidFill>
                <a:latin typeface="Times New Roman" panose="02020603050405020304" charset="0"/>
                <a:ea typeface="+mj-ea"/>
                <a:cs typeface="Times New Roman" panose="02020603050405020304" charset="0"/>
              </a:rPr>
              <a:t>À</a:t>
            </a:r>
            <a:r>
              <a:rPr lang="en-US" altLang="en-US" sz="5400" dirty="0">
                <a:solidFill>
                  <a:schemeClr val="accent4"/>
                </a:solidFill>
                <a:latin typeface="Times New Roman" panose="02020603050405020304" charset="0"/>
                <a:ea typeface="+mj-ea"/>
                <a:cs typeface="Times New Roman" panose="02020603050405020304" charset="0"/>
              </a:rPr>
              <a:t> HAI BIẾN</a:t>
            </a:r>
            <a:r>
              <a:rPr lang="vi-VN" altLang="en-US" sz="5400" dirty="0">
                <a:solidFill>
                  <a:srgbClr val="F79976"/>
                </a:solidFill>
                <a:latin typeface="Times New Roman" panose="02020603050405020304" charset="0"/>
                <a:ea typeface="+mj-ea"/>
                <a:cs typeface="Times New Roman" panose="02020603050405020304" charset="0"/>
              </a:rPr>
              <a:t> </a:t>
            </a:r>
            <a:endParaRPr lang="vi-VN" altLang="en-US" sz="5400" dirty="0">
              <a:solidFill>
                <a:srgbClr val="F79976"/>
              </a:solidFill>
              <a:latin typeface="Times New Roman" panose="02020603050405020304" charset="0"/>
              <a:ea typeface="+mj-ea"/>
              <a:cs typeface="Times New Roman" panose="02020603050405020304" charset="0"/>
            </a:endParaRPr>
          </a:p>
        </p:txBody>
      </p:sp>
      <p:sp>
        <p:nvSpPr>
          <p:cNvPr id="5" name="Title 4"/>
          <p:cNvSpPr>
            <a:spLocks noGrp="1"/>
          </p:cNvSpPr>
          <p:nvPr>
            <p:ph type="title"/>
          </p:nvPr>
        </p:nvSpPr>
        <p:spPr>
          <a:xfrm>
            <a:off x="1496695" y="2399665"/>
            <a:ext cx="9060815" cy="1029335"/>
          </a:xfrm>
        </p:spPr>
        <p:txBody>
          <a:bodyPr/>
          <a:p>
            <a:pPr algn="l">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Phân tích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ơn biến (univariate analysis) là gì? Nó khác gì với phân tích hai biến (bivariate analysis) trong khám phá dữ liệu?</a:t>
            </a:r>
            <a:endParaRPr lang="en-US" altLang="en-US" sz="2000" b="1">
              <a:solidFill>
                <a:schemeClr val="accent2"/>
              </a:solidFill>
              <a:latin typeface="Times New Roman" panose="02020603050405020304" charset="0"/>
              <a:cs typeface="Times New Roman" panose="02020603050405020304" charset="0"/>
            </a:endParaRPr>
          </a:p>
        </p:txBody>
      </p:sp>
      <p:sp>
        <p:nvSpPr>
          <p:cNvPr id="4" name="Title 3"/>
          <p:cNvSpPr>
            <a:spLocks noGrp="1"/>
          </p:cNvSpPr>
          <p:nvPr/>
        </p:nvSpPr>
        <p:spPr>
          <a:xfrm>
            <a:off x="1040130" y="3496945"/>
            <a:ext cx="10515600" cy="1051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rPr>
              <a:t>Phân tích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ơn biến (univariate analysis) là</a:t>
            </a:r>
            <a:r>
              <a:rPr lang="vi-VN" altLang="en-US" sz="1800">
                <a:latin typeface="Times New Roman" panose="02020603050405020304" charset="0"/>
                <a:cs typeface="Times New Roman" panose="02020603050405020304" charset="0"/>
              </a:rPr>
              <a:t> p</a:t>
            </a:r>
            <a:r>
              <a:rPr lang="en-US" altLang="en-US" sz="1800">
                <a:latin typeface="Times New Roman" panose="02020603050405020304" charset="0"/>
                <a:cs typeface="Times New Roman" panose="02020603050405020304" charset="0"/>
              </a:rPr>
              <a:t>hân tích từng biến một cách riêng lẻ. Nó tập trung vào việc mô tả và tóm tắt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ặc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của một biến duy nhất.</a:t>
            </a:r>
            <a:endParaRPr lang="en-US" altLang="en-US" sz="1800">
              <a:latin typeface="Times New Roman" panose="02020603050405020304" charset="0"/>
              <a:cs typeface="Times New Roman" panose="02020603050405020304" charset="0"/>
            </a:endParaRPr>
          </a:p>
        </p:txBody>
      </p:sp>
      <p:sp>
        <p:nvSpPr>
          <p:cNvPr id="2" name="Title 3"/>
          <p:cNvSpPr>
            <a:spLocks noGrp="1"/>
          </p:cNvSpPr>
          <p:nvPr/>
        </p:nvSpPr>
        <p:spPr>
          <a:xfrm>
            <a:off x="1040130" y="4392930"/>
            <a:ext cx="10515600" cy="1140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Phân tích Hai biến (Bivariate Analysis)</a:t>
            </a:r>
            <a:r>
              <a:rPr lang="vi-VN" altLang="en-US" sz="1800">
                <a:latin typeface="Times New Roman" panose="02020603050405020304" charset="0"/>
                <a:cs typeface="Times New Roman" panose="02020603050405020304" charset="0"/>
              </a:rPr>
              <a:t> là p</a:t>
            </a:r>
            <a:r>
              <a:rPr lang="en-US" altLang="en-US" sz="1800">
                <a:latin typeface="Times New Roman" panose="02020603050405020304" charset="0"/>
                <a:cs typeface="Times New Roman" panose="02020603050405020304" charset="0"/>
              </a:rPr>
              <a:t>hân tích mối quan hệ giữa hai biến. Nó tìm kiếm các mẫu hình, xu 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ớng hoặc sự liên kết giữa hai biến.</a:t>
            </a:r>
            <a:endParaRPr lang="en-US" altLang="en-US" sz="1800">
              <a:latin typeface="Times New Roman" panose="02020603050405020304" charset="0"/>
              <a:cs typeface="Times New Roman" panose="02020603050405020304"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to="" calcmode="lin" valueType="num">
                                      <p:cBhvr>
                                        <p:cTn id="7" dur="1" fill="hold"/>
                                        <p:tgtEl>
                                          <p:spTgt spid="3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to="" calcmode="lin" valueType="num">
                                      <p:cBhvr>
                                        <p:cTn id="12" dur="1" fill="hold"/>
                                        <p:tgtEl>
                                          <p:spTgt spid="3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5" grpId="0"/>
      <p:bldP spid="5" grpId="1"/>
      <p:bldP spid="4" grpId="0"/>
      <p:bldP spid="4" grpId="1"/>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840740" y="411480"/>
            <a:ext cx="424180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a:latin typeface="Times New Roman" panose="02020603050405020304" charset="0"/>
                <a:cs typeface="Times New Roman" panose="02020603050405020304" charset="0"/>
                <a:sym typeface="+mn-ea"/>
              </a:rPr>
              <a:t>+ Sự khác biệt cốt lỗi</a:t>
            </a:r>
            <a:endParaRPr lang="en-US" altLang="en-US" sz="1800" b="0">
              <a:latin typeface="Times New Roman" panose="02020603050405020304" charset="0"/>
              <a:cs typeface="Times New Roman" panose="02020603050405020304" charset="0"/>
              <a:sym typeface="+mn-ea"/>
            </a:endParaRPr>
          </a:p>
        </p:txBody>
      </p:sp>
      <p:graphicFrame>
        <p:nvGraphicFramePr>
          <p:cNvPr id="4" name="Table 3"/>
          <p:cNvGraphicFramePr/>
          <p:nvPr>
            <p:custDataLst>
              <p:tags r:id="rId1"/>
            </p:custDataLst>
          </p:nvPr>
        </p:nvGraphicFramePr>
        <p:xfrm>
          <a:off x="1828800" y="1094105"/>
          <a:ext cx="8532495" cy="4781550"/>
        </p:xfrm>
        <a:graphic>
          <a:graphicData uri="http://schemas.openxmlformats.org/drawingml/2006/table">
            <a:tbl>
              <a:tblPr firstRow="1" bandRow="1">
                <a:tableStyleId>{5C22544A-7EE6-4342-B048-85BDC9FD1C3A}</a:tableStyleId>
              </a:tblPr>
              <a:tblGrid>
                <a:gridCol w="1640840"/>
                <a:gridCol w="3547110"/>
                <a:gridCol w="3344545"/>
              </a:tblGrid>
              <a:tr h="483870">
                <a:tc>
                  <a:txBody>
                    <a:bodyPr/>
                    <a:p>
                      <a:pPr algn="ctr">
                        <a:lnSpc>
                          <a:spcPct val="150000"/>
                        </a:lnSpc>
                        <a:buNone/>
                      </a:pP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ặc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a:t>
                      </a:r>
                      <a:endParaRPr lang="en-US" altLang="en-US" sz="1800">
                        <a:latin typeface="Times New Roman" panose="02020603050405020304" charset="0"/>
                        <a:cs typeface="Times New Roman" panose="02020603050405020304" charset="0"/>
                      </a:endParaRPr>
                    </a:p>
                  </a:txBody>
                  <a:tcPr/>
                </a:tc>
                <a:tc>
                  <a:txBody>
                    <a:bodyPr/>
                    <a:p>
                      <a:pPr algn="ctr">
                        <a:lnSpc>
                          <a:spcPct val="150000"/>
                        </a:lnSpc>
                        <a:buNone/>
                      </a:pPr>
                      <a:r>
                        <a:rPr lang="en-US" altLang="en-US" sz="1800">
                          <a:latin typeface="Times New Roman" panose="02020603050405020304" charset="0"/>
                          <a:cs typeface="Times New Roman" panose="02020603050405020304" charset="0"/>
                        </a:rPr>
                        <a:t>Phân tích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ơn biến</a:t>
                      </a:r>
                      <a:endParaRPr lang="en-US" altLang="en-US" sz="1800">
                        <a:latin typeface="Times New Roman" panose="02020603050405020304" charset="0"/>
                        <a:cs typeface="Times New Roman" panose="02020603050405020304" charset="0"/>
                      </a:endParaRPr>
                    </a:p>
                  </a:txBody>
                  <a:tcPr/>
                </a:tc>
                <a:tc>
                  <a:txBody>
                    <a:bodyPr/>
                    <a:p>
                      <a:pPr algn="ctr">
                        <a:lnSpc>
                          <a:spcPct val="150000"/>
                        </a:lnSpc>
                        <a:buNone/>
                      </a:pPr>
                      <a:r>
                        <a:rPr lang="en-US" altLang="en-US" sz="1800">
                          <a:latin typeface="Times New Roman" panose="02020603050405020304" charset="0"/>
                          <a:cs typeface="Times New Roman" panose="02020603050405020304" charset="0"/>
                        </a:rPr>
                        <a:t>Phân tích Hai biến</a:t>
                      </a:r>
                      <a:endParaRPr lang="en-US" altLang="en-US" sz="1800">
                        <a:latin typeface="Times New Roman" panose="02020603050405020304" charset="0"/>
                        <a:cs typeface="Times New Roman" panose="02020603050405020304" charset="0"/>
                      </a:endParaRPr>
                    </a:p>
                  </a:txBody>
                  <a:tcPr/>
                </a:tc>
              </a:tr>
              <a:tr h="483870">
                <a:tc>
                  <a:txBody>
                    <a:bodyPr/>
                    <a:p>
                      <a:pPr algn="ctr">
                        <a:lnSpc>
                          <a:spcPct val="150000"/>
                        </a:lnSpc>
                        <a:buNone/>
                      </a:pPr>
                      <a:r>
                        <a:rPr lang="en-US" altLang="en-US" sz="1800">
                          <a:latin typeface="Times New Roman" panose="02020603050405020304" charset="0"/>
                          <a:cs typeface="Times New Roman" panose="02020603050405020304" charset="0"/>
                        </a:rPr>
                        <a:t>Số 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ợng biến</a:t>
                      </a:r>
                      <a:endParaRPr lang="en-US" altLang="en-US" sz="1800">
                        <a:latin typeface="Times New Roman" panose="02020603050405020304" charset="0"/>
                        <a:cs typeface="Times New Roman" panose="02020603050405020304" charset="0"/>
                      </a:endParaRPr>
                    </a:p>
                  </a:txBody>
                  <a:tcPr/>
                </a:tc>
                <a:tc>
                  <a:txBody>
                    <a:bodyPr/>
                    <a:p>
                      <a:pPr algn="l">
                        <a:lnSpc>
                          <a:spcPct val="150000"/>
                        </a:lnSpc>
                        <a:buNone/>
                      </a:pPr>
                      <a:r>
                        <a:rPr lang="en-US" altLang="en-US" sz="1800">
                          <a:latin typeface="Times New Roman" panose="02020603050405020304" charset="0"/>
                          <a:cs typeface="Times New Roman" panose="02020603050405020304" charset="0"/>
                        </a:rPr>
                        <a:t>1 biến</a:t>
                      </a:r>
                      <a:endParaRPr lang="en-US" altLang="en-US" sz="1800">
                        <a:latin typeface="Times New Roman" panose="02020603050405020304" charset="0"/>
                        <a:cs typeface="Times New Roman" panose="02020603050405020304" charset="0"/>
                      </a:endParaRPr>
                    </a:p>
                  </a:txBody>
                  <a:tcPr/>
                </a:tc>
                <a:tc>
                  <a:txBody>
                    <a:bodyPr/>
                    <a:p>
                      <a:pPr algn="l">
                        <a:lnSpc>
                          <a:spcPct val="150000"/>
                        </a:lnSpc>
                        <a:buNone/>
                      </a:pPr>
                      <a:r>
                        <a:rPr lang="en-US" altLang="en-US" sz="1800">
                          <a:latin typeface="Times New Roman" panose="02020603050405020304" charset="0"/>
                          <a:cs typeface="Times New Roman" panose="02020603050405020304" charset="0"/>
                        </a:rPr>
                        <a:t>2 biến</a:t>
                      </a:r>
                      <a:endParaRPr lang="en-US" altLang="en-US" sz="1800">
                        <a:latin typeface="Times New Roman" panose="02020603050405020304" charset="0"/>
                        <a:cs typeface="Times New Roman" panose="02020603050405020304" charset="0"/>
                      </a:endParaRPr>
                    </a:p>
                  </a:txBody>
                  <a:tcPr/>
                </a:tc>
              </a:tr>
              <a:tr h="813435">
                <a:tc>
                  <a:txBody>
                    <a:bodyPr/>
                    <a:p>
                      <a:pPr algn="ctr">
                        <a:lnSpc>
                          <a:spcPct val="150000"/>
                        </a:lnSpc>
                        <a:buNone/>
                      </a:pPr>
                      <a:r>
                        <a:rPr lang="en-US" altLang="en-US" sz="1800">
                          <a:latin typeface="Times New Roman" panose="02020603050405020304" charset="0"/>
                          <a:cs typeface="Times New Roman" panose="02020603050405020304" charset="0"/>
                        </a:rPr>
                        <a:t>Mục tiêu</a:t>
                      </a:r>
                      <a:endParaRPr lang="en-US" altLang="en-US" sz="1800">
                        <a:latin typeface="Times New Roman" panose="02020603050405020304" charset="0"/>
                        <a:cs typeface="Times New Roman" panose="02020603050405020304" charset="0"/>
                      </a:endParaRPr>
                    </a:p>
                  </a:txBody>
                  <a:tcPr/>
                </a:tc>
                <a:tc>
                  <a:txBody>
                    <a:bodyPr/>
                    <a:p>
                      <a:pPr algn="l">
                        <a:lnSpc>
                          <a:spcPct val="150000"/>
                        </a:lnSpc>
                        <a:buNone/>
                      </a:pPr>
                      <a:r>
                        <a:rPr lang="en-US" altLang="en-US" sz="1800">
                          <a:latin typeface="Times New Roman" panose="02020603050405020304" charset="0"/>
                          <a:cs typeface="Times New Roman" panose="02020603050405020304" charset="0"/>
                        </a:rPr>
                        <a:t>Mô tả, tóm tắt từng biến</a:t>
                      </a:r>
                      <a:endParaRPr lang="en-US" altLang="en-US" sz="1800">
                        <a:latin typeface="Times New Roman" panose="02020603050405020304" charset="0"/>
                        <a:cs typeface="Times New Roman" panose="02020603050405020304" charset="0"/>
                      </a:endParaRPr>
                    </a:p>
                  </a:txBody>
                  <a:tcPr/>
                </a:tc>
                <a:tc>
                  <a:txBody>
                    <a:bodyPr/>
                    <a:p>
                      <a:pPr algn="l">
                        <a:lnSpc>
                          <a:spcPct val="150000"/>
                        </a:lnSpc>
                        <a:buNone/>
                      </a:pPr>
                      <a:r>
                        <a:rPr lang="en-US" altLang="en-US" sz="1800">
                          <a:latin typeface="Times New Roman" panose="02020603050405020304" charset="0"/>
                          <a:cs typeface="Times New Roman" panose="02020603050405020304" charset="0"/>
                        </a:rPr>
                        <a:t>Tìm mối quan hệ giữa 2 biến</a:t>
                      </a:r>
                      <a:endParaRPr lang="en-US" altLang="en-US" sz="1800">
                        <a:latin typeface="Times New Roman" panose="02020603050405020304" charset="0"/>
                        <a:cs typeface="Times New Roman" panose="02020603050405020304" charset="0"/>
                      </a:endParaRPr>
                    </a:p>
                  </a:txBody>
                  <a:tcPr/>
                </a:tc>
              </a:tr>
              <a:tr h="813435">
                <a:tc>
                  <a:txBody>
                    <a:bodyPr/>
                    <a:p>
                      <a:pPr algn="ctr">
                        <a:lnSpc>
                          <a:spcPct val="150000"/>
                        </a:lnSpc>
                        <a:buNone/>
                      </a:pPr>
                      <a:r>
                        <a:rPr lang="en-US" altLang="en-US" sz="1800">
                          <a:latin typeface="Times New Roman" panose="02020603050405020304" charset="0"/>
                          <a:cs typeface="Times New Roman" panose="02020603050405020304" charset="0"/>
                        </a:rPr>
                        <a:t>Câu hỏi</a:t>
                      </a:r>
                      <a:endParaRPr lang="en-US" altLang="en-US" sz="1800">
                        <a:latin typeface="Times New Roman" panose="02020603050405020304" charset="0"/>
                        <a:cs typeface="Times New Roman" panose="02020603050405020304" charset="0"/>
                      </a:endParaRPr>
                    </a:p>
                  </a:txBody>
                  <a:tcPr/>
                </a:tc>
                <a:tc>
                  <a:txBody>
                    <a:bodyPr/>
                    <a:p>
                      <a:pPr algn="l">
                        <a:lnSpc>
                          <a:spcPct val="150000"/>
                        </a:lnSpc>
                        <a:buNone/>
                      </a:pPr>
                      <a:r>
                        <a:rPr lang="en-US" altLang="en-US" sz="1800">
                          <a:latin typeface="Times New Roman" panose="02020603050405020304" charset="0"/>
                          <a:cs typeface="Times New Roman" panose="02020603050405020304" charset="0"/>
                        </a:rPr>
                        <a:t>"Biến này trông nh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 thế nào?"</a:t>
                      </a:r>
                      <a:endParaRPr lang="en-US" altLang="en-US" sz="1800">
                        <a:latin typeface="Times New Roman" panose="02020603050405020304" charset="0"/>
                        <a:cs typeface="Times New Roman" panose="02020603050405020304" charset="0"/>
                      </a:endParaRPr>
                    </a:p>
                  </a:txBody>
                  <a:tcPr/>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"Hai biến có liên quan không?"</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r>
              <a:tr h="812800">
                <a:tc>
                  <a:txBody>
                    <a:bodyPr/>
                    <a:p>
                      <a:pPr algn="ctr">
                        <a:lnSpc>
                          <a:spcPct val="150000"/>
                        </a:lnSpc>
                        <a:buNone/>
                      </a:pPr>
                      <a:r>
                        <a:rPr lang="en-US" altLang="en-US" sz="1800">
                          <a:latin typeface="Times New Roman" panose="02020603050405020304" charset="0"/>
                          <a:cs typeface="Times New Roman" panose="02020603050405020304" charset="0"/>
                        </a:rPr>
                        <a:t>Kỹ thuật</a:t>
                      </a:r>
                      <a:endParaRPr lang="en-US" altLang="en-US" sz="1800">
                        <a:latin typeface="Times New Roman" panose="02020603050405020304" charset="0"/>
                        <a:cs typeface="Times New Roman" panose="02020603050405020304" charset="0"/>
                      </a:endParaRPr>
                    </a:p>
                  </a:txBody>
                  <a:tcPr/>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Mean, Median, Histogram, Bar chart</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Correlation, T-test, Scatter plot, Boxplot nhóm</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r>
              <a:tr h="813435">
                <a:tc>
                  <a:txBody>
                    <a:bodyPr/>
                    <a:p>
                      <a:pPr marL="0" indent="0" algn="ctr">
                        <a:lnSpc>
                          <a:spcPct val="150000"/>
                        </a:lnSpc>
                        <a:spcBef>
                          <a:spcPct val="0"/>
                        </a:spcBef>
                        <a:spcAft>
                          <a:spcPct val="0"/>
                        </a:spcAft>
                      </a:pPr>
                      <a:r>
                        <a:rPr lang="en-US" altLang="zh-CN" sz="1800" b="1" i="0">
                          <a:latin typeface="Times New Roman" panose="02020603050405020304" charset="0"/>
                          <a:ea typeface="SimSun" panose="02010600030101010101" pitchFamily="2" charset="-122"/>
                          <a:cs typeface="Times New Roman" panose="02020603050405020304" charset="0"/>
                        </a:rPr>
                        <a:t>Kết quả</a:t>
                      </a:r>
                      <a:endParaRPr lang="en-US" altLang="zh-CN" sz="1800" b="1"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Phân phối, Xu hướng trung tâm, Outliers</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Mối quan hệ, Tương quan, Sự khác biệt nhóm</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r>
              <a:tr h="483870">
                <a:tc>
                  <a:txBody>
                    <a:bodyPr/>
                    <a:p>
                      <a:pPr algn="ctr">
                        <a:lnSpc>
                          <a:spcPct val="150000"/>
                        </a:lnSpc>
                        <a:buNone/>
                      </a:pPr>
                      <a:r>
                        <a:rPr lang="en-US" altLang="en-US" sz="1800">
                          <a:latin typeface="Times New Roman" panose="02020603050405020304" charset="0"/>
                          <a:cs typeface="Times New Roman" panose="02020603050405020304" charset="0"/>
                        </a:rPr>
                        <a:t>Ví dụ</a:t>
                      </a:r>
                      <a:endParaRPr lang="en-US" altLang="en-US" sz="1800">
                        <a:latin typeface="Times New Roman" panose="02020603050405020304" charset="0"/>
                        <a:cs typeface="Times New Roman" panose="02020603050405020304" charset="0"/>
                      </a:endParaRPr>
                    </a:p>
                  </a:txBody>
                  <a:tcPr/>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Phân phối tuổi của bệnh nhân</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c>
                  <a:txBody>
                    <a:bodyPr/>
                    <a:p>
                      <a:pPr marL="0" indent="0" algn="l">
                        <a:lnSpc>
                          <a:spcPct val="150000"/>
                        </a:lnSpc>
                        <a:spcBef>
                          <a:spcPct val="0"/>
                        </a:spcBef>
                        <a:spcAft>
                          <a:spcPct val="0"/>
                        </a:spcAft>
                      </a:pPr>
                      <a:r>
                        <a:rPr lang="en-US" altLang="zh-CN" sz="1800" i="0">
                          <a:latin typeface="Times New Roman" panose="02020603050405020304" charset="0"/>
                          <a:ea typeface="SimSun" panose="02010600030101010101" pitchFamily="2" charset="-122"/>
                          <a:cs typeface="Times New Roman" panose="02020603050405020304" charset="0"/>
                        </a:rPr>
                        <a:t>Mối quan hệ giữa tuổi và huyết áp</a:t>
                      </a:r>
                      <a:endParaRPr lang="en-US" altLang="zh-CN" sz="1800" i="0">
                        <a:latin typeface="Times New Roman" panose="02020603050405020304" charset="0"/>
                        <a:ea typeface="SimSun" panose="02010600030101010101" pitchFamily="2" charset="-122"/>
                        <a:cs typeface="Times New Roman" panose="02020603050405020304" charset="0"/>
                      </a:endParaRPr>
                    </a:p>
                  </a:txBody>
                  <a:tcPr marL="68580" marR="68580" marT="0" marB="0"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7815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Các th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ớc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o thống kê nào th</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ờng </a:t>
            </a:r>
            <a:r>
              <a:rPr lang="en-US" altLang="en-US" sz="2000" b="1">
                <a:solidFill>
                  <a:schemeClr val="accent2"/>
                </a:solidFill>
                <a:latin typeface="Times New Roman" panose="02020603050405020304" charset="0"/>
                <a:cs typeface="Times New Roman" panose="02020603050405020304" charset="0"/>
              </a:rPr>
              <a:t>đư</a:t>
            </a:r>
            <a:r>
              <a:rPr lang="en-US" altLang="en-US" sz="2000" b="1">
                <a:solidFill>
                  <a:schemeClr val="accent2"/>
                </a:solidFill>
                <a:latin typeface="Times New Roman" panose="02020603050405020304" charset="0"/>
                <a:cs typeface="Times New Roman" panose="02020603050405020304" charset="0"/>
              </a:rPr>
              <a:t>ợc sử dụng trong phân tích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ơn biến (ví dụ: trung bình, trung vị, mode,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ộ lệch chuẩn)?</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591185" y="1143000"/>
            <a:ext cx="11261725" cy="54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Đo lường Xu hướng Trung tâm (Measures of Central Tendency)</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629920" y="1540510"/>
            <a:ext cx="11261725" cy="54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Số Trung bình (Mean)</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629920" y="1915160"/>
            <a:ext cx="11261725" cy="2646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Là gì: Trung bình cộng của tất cả các giá trị</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Công thức: Mean = (Tổng tất cả giá trị) / (Số lượng giá trị)</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Khi nào dùng: Dữ liệu phân phối đối xứng, không có outlier</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Ưu điểm: Sử dụng tất cả thông tin trong dữ liệu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Nhược điểm: Rất nhạy cảm với giá trị ngoại lai (outliers)</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Điểm trung bình môn học: (8 + 7 + 9 + 6 + 10) / 5 = 8.0</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29920" y="4386580"/>
            <a:ext cx="11261725" cy="47434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Trung vị (Median)</a:t>
            </a:r>
            <a:endParaRPr lang="en-US" altLang="en-US" sz="1800">
              <a:solidFill>
                <a:schemeClr val="tx1"/>
              </a:solidFill>
              <a:latin typeface="Times New Roman" panose="02020603050405020304" charset="0"/>
              <a:cs typeface="Times New Roman" panose="02020603050405020304" charset="0"/>
            </a:endParaRPr>
          </a:p>
        </p:txBody>
      </p:sp>
      <p:sp>
        <p:nvSpPr>
          <p:cNvPr id="7" name="Title 3"/>
          <p:cNvSpPr>
            <a:spLocks noGrp="1"/>
          </p:cNvSpPr>
          <p:nvPr/>
        </p:nvSpPr>
        <p:spPr>
          <a:xfrm>
            <a:off x="629920" y="4665980"/>
            <a:ext cx="10515600" cy="1509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Là gì: Giá trị nằm chính giữa khi sắp xếp dữ liệu theo thứ tự</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Cách tính: Sắp xếp dữ liệu → chọn giá trị ở vị trí chính giữa</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Khi nào dùng: Dữ liệu có outlier hoặc phân phối lệch</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to="" calcmode="lin" valueType="num">
                                      <p:cBhvr>
                                        <p:cTn id="12" dur="1" fill="hold"/>
                                        <p:tgtEl>
                                          <p:spTgt spid="33"/>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 to="" calcmode="lin" valueType="num">
                                      <p:cBhvr>
                                        <p:cTn id="22" dur="1" fill="hold"/>
                                        <p:tgtEl>
                                          <p:spTgt spid="3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 to="" calcmode="lin" valueType="num">
                                      <p:cBhvr>
                                        <p:cTn id="27" dur="1" fill="hold"/>
                                        <p:tgtEl>
                                          <p:spTgt spid="14">
                                            <p:txEl>
                                              <p:pRg st="0" end="0"/>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1" fill="hold"/>
                                        <p:tgtEl>
                                          <p:spTgt spid="2"/>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to="" calcmode="lin" valueType="num">
                                      <p:cBhvr>
                                        <p:cTn id="37" dur="1" fill="hold"/>
                                        <p:tgtEl>
                                          <p:spTgt spid="3"/>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to="" calcmode="lin" valueType="num">
                                      <p:cBhvr>
                                        <p:cTn id="42" dur="1" fill="hold"/>
                                        <p:tgtEl>
                                          <p:spTgt spid="4"/>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to="" calcmode="lin" valueType="num">
                                      <p:cBhvr>
                                        <p:cTn id="4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 grpId="0"/>
      <p:bldP spid="5" grpId="1"/>
      <p:bldP spid="2" grpId="0"/>
      <p:bldP spid="2" grpId="1"/>
      <p:bldP spid="3" grpId="0"/>
      <p:bldP spid="3" grpId="1"/>
      <p:bldP spid="4" grpId="0"/>
      <p:bldP spid="4"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591185" y="246380"/>
            <a:ext cx="11261725" cy="1351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Ưu điểm: Không bị ảnh hưởng bởi outliers</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Nhược điểm: Bỏ qua thông tin từ các giá trị khác</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[3, 5, 7, 9, 11] → Trung vị = 7</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1434465"/>
            <a:ext cx="11261725" cy="4953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Yếu vị (Mode)</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676910" y="1758950"/>
            <a:ext cx="11261725" cy="2270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Là gì: Giá trị xuất hiện nhiều lần nhất trong tập dữ liệu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Khi nào dùng: Dữ liệu phân loại (categorical) hoặc khi cần biết giá trị phổ biến nhất</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Ưu điểm: Có thể dùng cho cả dữ liệu định tính và định lượng</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Nhược điểm: Có thể có nhiều mode hoặc không có mode</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[Xanh, Đỏ, Xanh, Vàng, Xanh] → Mode = Xanh</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591185" y="3905250"/>
            <a:ext cx="11261725" cy="48450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Đo lường Độ phân tán (Measures of Dispersion)</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591185" y="4276090"/>
            <a:ext cx="11261725" cy="55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Khoảng biến thiên (Range)</a:t>
            </a:r>
            <a:endParaRPr lang="en-US" altLang="en-US" sz="1800">
              <a:solidFill>
                <a:schemeClr val="tx1"/>
              </a:solidFill>
              <a:latin typeface="Times New Roman" panose="02020603050405020304" charset="0"/>
              <a:cs typeface="Times New Roman" panose="02020603050405020304" charset="0"/>
            </a:endParaRPr>
          </a:p>
        </p:txBody>
      </p:sp>
      <p:sp>
        <p:nvSpPr>
          <p:cNvPr id="34" name="Title 3"/>
          <p:cNvSpPr>
            <a:spLocks noGrp="1"/>
          </p:cNvSpPr>
          <p:nvPr/>
        </p:nvSpPr>
        <p:spPr>
          <a:xfrm>
            <a:off x="752475" y="4646295"/>
            <a:ext cx="10515600" cy="20612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Là gì: Chênh lệch giữa giá trị lớn nhất và nhỏ nhất</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Công thức: Range = Max - Min</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Ư</a:t>
            </a:r>
            <a:r>
              <a:rPr lang="en-US" altLang="en-US" sz="2000">
                <a:latin typeface="Times New Roman" panose="02020603050405020304" charset="0"/>
                <a:cs typeface="Times New Roman" panose="02020603050405020304" charset="0"/>
              </a:rPr>
              <a:t>u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iểm: Dễ tính, dễ hiểu</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Nh</a:t>
            </a:r>
            <a:r>
              <a:rPr lang="en-US" altLang="en-US" sz="2000">
                <a:latin typeface="Times New Roman" panose="02020603050405020304" charset="0"/>
                <a:cs typeface="Times New Roman" panose="02020603050405020304" charset="0"/>
              </a:rPr>
              <a:t>ư</a:t>
            </a:r>
            <a:r>
              <a:rPr lang="en-US" altLang="en-US" sz="2000">
                <a:latin typeface="Times New Roman" panose="02020603050405020304" charset="0"/>
                <a:cs typeface="Times New Roman" panose="02020603050405020304" charset="0"/>
              </a:rPr>
              <a:t>ợc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iểm: Rất nhạy cảm với outliers</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Ví dụ: [10, 15, 20, 25, 30] → Range = 30 - 10 = 20</a:t>
            </a:r>
            <a:endParaRPr lang="en-US" alt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1" fill="hold"/>
                                        <p:tgtEl>
                                          <p:spTgt spid="3"/>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to="" calcmode="lin" valueType="num">
                                      <p:cBhvr>
                                        <p:cTn id="27" dur="1" fill="hold"/>
                                        <p:tgtEl>
                                          <p:spTgt spid="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 to="" calcmode="lin" valueType="num">
                                      <p:cBhvr>
                                        <p:cTn id="32" dur="1" fill="hold"/>
                                        <p:tgtEl>
                                          <p:spTgt spid="3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3" grpId="0"/>
      <p:bldP spid="3" grpId="1"/>
      <p:bldP spid="4" grpId="0"/>
      <p:bldP spid="4" grpId="1"/>
      <p:bldP spid="5" grpId="0"/>
      <p:bldP spid="5" grpId="1"/>
      <p:bldP spid="34" grpId="0"/>
      <p:bldP spid="3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591185" y="171450"/>
            <a:ext cx="11261725" cy="55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Phương sai (Variance)</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567055"/>
            <a:ext cx="11261725" cy="1327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Là gì: Trung bình của bình phương các độ lệch so với giá trị trung bình</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Công thức: Variance = Σ(xi - mean)² / (n-1) (mẫu)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Nhược điểm: Đơn vị là bình phương của đơn vị gốc, khó diễn giải</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1744345"/>
            <a:ext cx="11261725" cy="514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Độ lệch chuẩn (Standard Deviation)</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591185" y="2139950"/>
            <a:ext cx="11261725" cy="1787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Là gì: Căn bậc hai của phương sai</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Công thức: SD = √Variance</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Ưu điểm: Cùng đơn vị với dữ liệu gốc, dễ diễn giải</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Trong tài chính, SD của lợi nhuận cổ phiếu chính là độ rủi ro</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591185" y="3776980"/>
            <a:ext cx="1126172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Khoảng tứ phân vị (IQR - Interquartile Range)</a:t>
            </a:r>
            <a:endParaRPr lang="en-US" altLang="en-US" sz="1800">
              <a:solidFill>
                <a:schemeClr val="tx1"/>
              </a:solidFill>
              <a:latin typeface="Times New Roman" panose="02020603050405020304" charset="0"/>
              <a:cs typeface="Times New Roman" panose="02020603050405020304" charset="0"/>
            </a:endParaRPr>
          </a:p>
        </p:txBody>
      </p:sp>
      <p:sp>
        <p:nvSpPr>
          <p:cNvPr id="35" name="Title 3"/>
          <p:cNvSpPr>
            <a:spLocks noGrp="1"/>
          </p:cNvSpPr>
          <p:nvPr/>
        </p:nvSpPr>
        <p:spPr>
          <a:xfrm>
            <a:off x="591185" y="4172585"/>
            <a:ext cx="10515600" cy="1802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rPr>
              <a:t>    </a:t>
            </a:r>
            <a:r>
              <a:rPr lang="vi-VN" altLang="en-US" sz="2000">
                <a:latin typeface="Times New Roman" panose="02020603050405020304" charset="0"/>
                <a:cs typeface="Times New Roman" panose="02020603050405020304" charset="0"/>
              </a:rPr>
              <a:t> </a:t>
            </a:r>
            <a:r>
              <a:rPr lang="en-US" altLang="vi-VN" sz="20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Là gì: Chênh lệch giữa tứ phân vị thứ ba (Q3) và thứ nhất (Q1)</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Công thức: IQR = Q3 - Q1</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Không bị ảnh 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ởng bởi outliers</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Ứng dụng: Xác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ịnh outliers (giá trị &lt; Q1 - 1.5×IQR hoặc &gt; Q3 + 1.5×IQR)</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1" fill="hold"/>
                                        <p:tgtEl>
                                          <p:spTgt spid="3"/>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to="" calcmode="lin" valueType="num">
                                      <p:cBhvr>
                                        <p:cTn id="27" dur="1" fill="hold"/>
                                        <p:tgtEl>
                                          <p:spTgt spid="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to="" calcmode="lin" valueType="num">
                                      <p:cBhvr>
                                        <p:cTn id="32" dur="1" fill="hold"/>
                                        <p:tgtEl>
                                          <p:spTgt spid="3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3" grpId="0"/>
      <p:bldP spid="3" grpId="1"/>
      <p:bldP spid="4" grpId="0"/>
      <p:bldP spid="4" grpId="1"/>
      <p:bldP spid="5" grpId="0"/>
      <p:bldP spid="5" grpId="1"/>
      <p:bldP spid="35" grpId="0"/>
      <p:bldP spid="3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591185" y="171450"/>
            <a:ext cx="1126172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Đo lường Hình dạng Phân phối (Measures of Shape)</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568325"/>
            <a:ext cx="1126172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Độ lệch (Skewness)</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982980"/>
            <a:ext cx="1126172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Là gì: Đo lường mức độ đối xứng của phân phối</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591185" y="1378585"/>
            <a:ext cx="11261725" cy="5575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Giá trị và ý nghĩa:</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591185" y="1794510"/>
            <a:ext cx="11261725" cy="12636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Skewness ≈ 0: Phân phối đối xứng</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Skewness &gt; 0: Lệch phải (đuôi dài bên phải)</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Skewness &lt; 0: Lệch trái (đuôi dài bên trái)</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591185" y="2921000"/>
            <a:ext cx="11261725" cy="6026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Ví dụ thực tế:</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634365" y="3312160"/>
            <a:ext cx="11261725" cy="975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Thu nhập: Thường lệch phải (số ít người có thu nhập rất cao)</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Điểm thi dễ: Có thể lệch trái (nhiều điểm cao)</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591185" y="4123690"/>
            <a:ext cx="11261725" cy="4959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Độ nhọn (Kurtosis)</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nvSpPr>
        <p:spPr>
          <a:xfrm>
            <a:off x="591185" y="4508500"/>
            <a:ext cx="11261725" cy="4959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Là gì: Đo lường "độ béo" của đuôi phân phối so với phân phối chuẩn</a:t>
            </a:r>
            <a:endParaRPr lang="en-US" altLang="en-US" sz="1800">
              <a:solidFill>
                <a:schemeClr val="tx1"/>
              </a:solidFill>
              <a:latin typeface="Times New Roman" panose="02020603050405020304" charset="0"/>
              <a:cs typeface="Times New Roman" panose="02020603050405020304" charset="0"/>
            </a:endParaRPr>
          </a:p>
        </p:txBody>
      </p:sp>
      <p:sp>
        <p:nvSpPr>
          <p:cNvPr id="11" name="Title 1"/>
          <p:cNvSpPr>
            <a:spLocks noGrp="1"/>
          </p:cNvSpPr>
          <p:nvPr/>
        </p:nvSpPr>
        <p:spPr>
          <a:xfrm>
            <a:off x="634365" y="4904105"/>
            <a:ext cx="11261725" cy="4959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Giá trị và ý nghĩa:</a:t>
            </a:r>
            <a:endParaRPr lang="en-US" altLang="en-US" sz="1800">
              <a:solidFill>
                <a:schemeClr val="tx1"/>
              </a:solidFill>
              <a:latin typeface="Times New Roman" panose="02020603050405020304" charset="0"/>
              <a:cs typeface="Times New Roman" panose="02020603050405020304" charset="0"/>
            </a:endParaRPr>
          </a:p>
        </p:txBody>
      </p:sp>
      <p:sp>
        <p:nvSpPr>
          <p:cNvPr id="36" name="Title 3"/>
          <p:cNvSpPr>
            <a:spLocks noGrp="1"/>
          </p:cNvSpPr>
          <p:nvPr/>
        </p:nvSpPr>
        <p:spPr>
          <a:xfrm>
            <a:off x="634365" y="5318760"/>
            <a:ext cx="10515600" cy="127825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Kurtosis ≈ 0: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nhọn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tự phân phối chuẩn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Kurtosis &gt; 0: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uôi "béo" hơn, nhiều outliers hơn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Kurtosis &lt; 0: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uôi "mỏng" hơn, ít outliers hơn</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1" fill="hold"/>
                                        <p:tgtEl>
                                          <p:spTgt spid="3"/>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to="" calcmode="lin" valueType="num">
                                      <p:cBhvr>
                                        <p:cTn id="27" dur="1" fill="hold"/>
                                        <p:tgtEl>
                                          <p:spTgt spid="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to="" calcmode="lin" valueType="num">
                                      <p:cBhvr>
                                        <p:cTn id="32" dur="1" fill="hold"/>
                                        <p:tgtEl>
                                          <p:spTgt spid="7"/>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to="" calcmode="lin" valueType="num">
                                      <p:cBhvr>
                                        <p:cTn id="37" dur="1" fill="hold"/>
                                        <p:tgtEl>
                                          <p:spTgt spid="8"/>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to="" calcmode="lin" valueType="num">
                                      <p:cBhvr>
                                        <p:cTn id="42" dur="1" fill="hold"/>
                                        <p:tgtEl>
                                          <p:spTgt spid="9"/>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to="" calcmode="lin" valueType="num">
                                      <p:cBhvr>
                                        <p:cTn id="47" dur="1" fill="hold"/>
                                        <p:tgtEl>
                                          <p:spTgt spid="10"/>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 to="" calcmode="lin" valueType="num">
                                      <p:cBhvr>
                                        <p:cTn id="52" dur="1" fill="hold"/>
                                        <p:tgtEl>
                                          <p:spTgt spid="11"/>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 to="" calcmode="lin" valueType="num">
                                      <p:cBhvr>
                                        <p:cTn id="57" dur="1" fill="hold"/>
                                        <p:tgtEl>
                                          <p:spTgt spid="3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3" grpId="0"/>
      <p:bldP spid="3" grpId="1"/>
      <p:bldP spid="4" grpId="0"/>
      <p:bldP spid="4" grpId="1"/>
      <p:bldP spid="5" grpId="0"/>
      <p:bldP spid="5" grpId="1"/>
      <p:bldP spid="7" grpId="0"/>
      <p:bldP spid="7" grpId="1"/>
      <p:bldP spid="8" grpId="0"/>
      <p:bldP spid="8" grpId="1"/>
      <p:bldP spid="9" grpId="0"/>
      <p:bldP spid="9" grpId="1"/>
      <p:bldP spid="10" grpId="0"/>
      <p:bldP spid="10" grpId="1"/>
      <p:bldP spid="11" grpId="0"/>
      <p:bldP spid="11" grpId="1"/>
      <p:bldP spid="36" grpId="0"/>
      <p:bldP spid="3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3270" y="335915"/>
            <a:ext cx="2637155" cy="674370"/>
          </a:xfrm>
        </p:spPr>
        <p:txBody>
          <a:bodyPr>
            <a:normAutofit/>
          </a:bodyPr>
          <a:p>
            <a:pPr algn="l"/>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Sự khác biệt chính</a:t>
            </a:r>
            <a:r>
              <a:rPr lang="vi-VN" altLang="en-US" sz="1800">
                <a:latin typeface="Times New Roman" panose="02020603050405020304" charset="0"/>
                <a:cs typeface="Times New Roman" panose="02020603050405020304" charset="0"/>
              </a:rPr>
              <a:t>:</a:t>
            </a:r>
            <a:endParaRPr lang="vi-VN" altLang="en-US" sz="1800">
              <a:latin typeface="Times New Roman" panose="02020603050405020304" charset="0"/>
              <a:cs typeface="Times New Roman" panose="02020603050405020304" charset="0"/>
            </a:endParaRPr>
          </a:p>
        </p:txBody>
      </p:sp>
      <p:graphicFrame>
        <p:nvGraphicFramePr>
          <p:cNvPr id="5" name="Table 4"/>
          <p:cNvGraphicFramePr/>
          <p:nvPr>
            <p:custDataLst>
              <p:tags r:id="rId1"/>
            </p:custDataLst>
          </p:nvPr>
        </p:nvGraphicFramePr>
        <p:xfrm>
          <a:off x="1201420" y="1158240"/>
          <a:ext cx="9458325" cy="4442460"/>
        </p:xfrm>
        <a:graphic>
          <a:graphicData uri="http://schemas.openxmlformats.org/drawingml/2006/table">
            <a:tbl>
              <a:tblPr firstRow="1" bandRow="1">
                <a:tableStyleId>{5C22544A-7EE6-4342-B048-85BDC9FD1C3A}</a:tableStyleId>
              </a:tblPr>
              <a:tblGrid>
                <a:gridCol w="1700530"/>
                <a:gridCol w="4062095"/>
                <a:gridCol w="3695700"/>
              </a:tblGrid>
              <a:tr h="601980">
                <a:tc>
                  <a:txBody>
                    <a:bodyPr/>
                    <a:p>
                      <a:pPr algn="ctr">
                        <a:lnSpc>
                          <a:spcPct val="100000"/>
                        </a:lnSpc>
                        <a:buNone/>
                      </a:pPr>
                      <a:r>
                        <a:rPr lang="en-US" altLang="en-US">
                          <a:solidFill>
                            <a:schemeClr val="bg1"/>
                          </a:solidFill>
                        </a:rPr>
                        <a:t>Đ</a:t>
                      </a:r>
                      <a:r>
                        <a:rPr lang="en-US" altLang="en-US">
                          <a:solidFill>
                            <a:schemeClr val="bg1"/>
                          </a:solidFill>
                        </a:rPr>
                        <a:t>ặc </a:t>
                      </a:r>
                      <a:r>
                        <a:rPr lang="en-US" altLang="en-US">
                          <a:solidFill>
                            <a:schemeClr val="bg1"/>
                          </a:solidFill>
                        </a:rPr>
                        <a:t>đ</a:t>
                      </a:r>
                      <a:r>
                        <a:rPr lang="en-US" altLang="en-US">
                          <a:solidFill>
                            <a:schemeClr val="bg1"/>
                          </a:solidFill>
                        </a:rPr>
                        <a:t>iểm</a:t>
                      </a:r>
                      <a:endParaRPr lang="en-US" altLang="en-US">
                        <a:solidFill>
                          <a:schemeClr val="bg1"/>
                        </a:solidFill>
                      </a:endParaRPr>
                    </a:p>
                  </a:txBody>
                  <a:tcPr/>
                </a:tc>
                <a:tc>
                  <a:txBody>
                    <a:bodyPr/>
                    <a:p>
                      <a:pPr algn="ctr">
                        <a:lnSpc>
                          <a:spcPct val="100000"/>
                        </a:lnSpc>
                        <a:buNone/>
                      </a:pPr>
                      <a:r>
                        <a:rPr lang="en-US" altLang="en-US"/>
                        <a:t>Thống kê mô tả</a:t>
                      </a:r>
                      <a:endParaRPr lang="en-US" altLang="en-US"/>
                    </a:p>
                  </a:txBody>
                  <a:tcPr/>
                </a:tc>
                <a:tc>
                  <a:txBody>
                    <a:bodyPr/>
                    <a:p>
                      <a:pPr algn="ctr">
                        <a:lnSpc>
                          <a:spcPct val="100000"/>
                        </a:lnSpc>
                        <a:buNone/>
                      </a:pPr>
                      <a:r>
                        <a:rPr lang="en-US" altLang="en-US"/>
                        <a:t>Thống kê suy luận</a:t>
                      </a:r>
                      <a:endParaRPr lang="en-US" altLang="en-US"/>
                    </a:p>
                  </a:txBody>
                  <a:tcPr/>
                </a:tc>
              </a:tr>
              <a:tr h="601980">
                <a:tc>
                  <a:txBody>
                    <a:bodyPr/>
                    <a:p>
                      <a:pPr algn="ctr">
                        <a:lnSpc>
                          <a:spcPct val="100000"/>
                        </a:lnSpc>
                        <a:buNone/>
                      </a:pPr>
                      <a:r>
                        <a:rPr lang="en-US" altLang="en-US"/>
                        <a:t>Mục </a:t>
                      </a:r>
                      <a:r>
                        <a:rPr lang="en-US" altLang="en-US"/>
                        <a:t>đ</a:t>
                      </a:r>
                      <a:r>
                        <a:rPr lang="en-US" altLang="en-US"/>
                        <a:t>ích</a:t>
                      </a:r>
                      <a:endParaRPr lang="en-US" altLang="en-US"/>
                    </a:p>
                  </a:txBody>
                  <a:tcPr/>
                </a:tc>
                <a:tc>
                  <a:txBody>
                    <a:bodyPr/>
                    <a:p>
                      <a:pPr algn="l">
                        <a:lnSpc>
                          <a:spcPct val="100000"/>
                        </a:lnSpc>
                        <a:buNone/>
                      </a:pPr>
                      <a:r>
                        <a:rPr lang="en-US" altLang="en-US"/>
                        <a:t>Tóm tắt, mô tả và trình bày dữ liệu.</a:t>
                      </a:r>
                      <a:endParaRPr lang="en-US" altLang="en-US"/>
                    </a:p>
                  </a:txBody>
                  <a:tcPr/>
                </a:tc>
                <a:tc>
                  <a:txBody>
                    <a:bodyPr/>
                    <a:p>
                      <a:pPr algn="l">
                        <a:lnSpc>
                          <a:spcPct val="100000"/>
                        </a:lnSpc>
                        <a:buNone/>
                      </a:pPr>
                      <a:r>
                        <a:rPr lang="en-US" altLang="en-US"/>
                        <a:t>Suy luận, dự </a:t>
                      </a:r>
                      <a:r>
                        <a:rPr lang="en-US" altLang="en-US"/>
                        <a:t>đ</a:t>
                      </a:r>
                      <a:r>
                        <a:rPr lang="en-US" altLang="en-US"/>
                        <a:t>oán và khái quát hóa từ mẫu ra tổng thể.</a:t>
                      </a:r>
                      <a:endParaRPr lang="en-US" altLang="en-US"/>
                    </a:p>
                  </a:txBody>
                  <a:tcPr/>
                </a:tc>
              </a:tr>
              <a:tr h="601980">
                <a:tc>
                  <a:txBody>
                    <a:bodyPr/>
                    <a:p>
                      <a:pPr algn="ctr">
                        <a:lnSpc>
                          <a:spcPct val="100000"/>
                        </a:lnSpc>
                        <a:buNone/>
                      </a:pPr>
                      <a:r>
                        <a:rPr lang="en-US" altLang="en-US"/>
                        <a:t>Phạm vi</a:t>
                      </a:r>
                      <a:endParaRPr lang="en-US" altLang="en-US"/>
                    </a:p>
                  </a:txBody>
                  <a:tcPr/>
                </a:tc>
                <a:tc>
                  <a:txBody>
                    <a:bodyPr/>
                    <a:p>
                      <a:pPr algn="l">
                        <a:lnSpc>
                          <a:spcPct val="100000"/>
                        </a:lnSpc>
                        <a:buNone/>
                      </a:pPr>
                      <a:r>
                        <a:rPr lang="en-US" altLang="en-US"/>
                        <a:t>Chỉ xử l</a:t>
                      </a:r>
                      <a:r>
                        <a:rPr lang="en-US" altLang="en-US"/>
                        <a:t>ý</a:t>
                      </a:r>
                      <a:r>
                        <a:rPr lang="en-US" altLang="en-US"/>
                        <a:t> dữ liệu </a:t>
                      </a:r>
                      <a:r>
                        <a:rPr lang="en-US" altLang="en-US"/>
                        <a:t>đ</a:t>
                      </a:r>
                      <a:r>
                        <a:rPr lang="en-US" altLang="en-US"/>
                        <a:t>ang có.</a:t>
                      </a:r>
                      <a:endParaRPr lang="en-US" altLang="en-US"/>
                    </a:p>
                  </a:txBody>
                  <a:tcPr/>
                </a:tc>
                <a:tc>
                  <a:txBody>
                    <a:bodyPr/>
                    <a:p>
                      <a:pPr algn="l">
                        <a:lnSpc>
                          <a:spcPct val="100000"/>
                        </a:lnSpc>
                        <a:buNone/>
                      </a:pPr>
                      <a:r>
                        <a:rPr lang="en-US" altLang="en-US"/>
                        <a:t>Mở rộng kết luận ra ngoài dữ liệu hiện có.</a:t>
                      </a:r>
                      <a:endParaRPr lang="en-US" altLang="en-US"/>
                    </a:p>
                  </a:txBody>
                  <a:tcPr/>
                </a:tc>
              </a:tr>
              <a:tr h="601980">
                <a:tc>
                  <a:txBody>
                    <a:bodyPr/>
                    <a:p>
                      <a:pPr algn="ctr">
                        <a:lnSpc>
                          <a:spcPct val="100000"/>
                        </a:lnSpc>
                        <a:buNone/>
                      </a:pPr>
                      <a:r>
                        <a:rPr lang="en-US" altLang="en-US"/>
                        <a:t>Kết quả</a:t>
                      </a:r>
                      <a:endParaRPr lang="en-US" altLang="en-US"/>
                    </a:p>
                  </a:txBody>
                  <a:tcPr/>
                </a:tc>
                <a:tc>
                  <a:txBody>
                    <a:bodyPr/>
                    <a:p>
                      <a:pPr algn="l">
                        <a:lnSpc>
                          <a:spcPct val="100000"/>
                        </a:lnSpc>
                        <a:buNone/>
                      </a:pPr>
                      <a:r>
                        <a:rPr lang="en-US" altLang="en-US"/>
                        <a:t>Trả lời câu hỏi: "Dữ liệu này trông nh</a:t>
                      </a:r>
                      <a:r>
                        <a:rPr lang="en-US" altLang="en-US"/>
                        <a:t>ư</a:t>
                      </a:r>
                      <a:r>
                        <a:rPr lang="en-US" altLang="en-US"/>
                        <a:t> thế nào?"</a:t>
                      </a:r>
                      <a:endParaRPr lang="en-US" altLang="en-US"/>
                    </a:p>
                  </a:txBody>
                  <a:tcPr/>
                </a:tc>
                <a:tc>
                  <a:txBody>
                    <a:bodyPr/>
                    <a:p>
                      <a:pPr algn="l">
                        <a:lnSpc>
                          <a:spcPct val="100000"/>
                        </a:lnSpc>
                        <a:buNone/>
                      </a:pPr>
                      <a:r>
                        <a:rPr lang="en-US" altLang="en-US"/>
                        <a:t>Trả lời câu hỏi: "</a:t>
                      </a:r>
                      <a:r>
                        <a:rPr lang="en-US" altLang="en-US"/>
                        <a:t>Đ</a:t>
                      </a:r>
                      <a:r>
                        <a:rPr lang="en-US" altLang="en-US"/>
                        <a:t>iều gì có thể xảy ra dựa trên dữ liệu này?"</a:t>
                      </a:r>
                      <a:endParaRPr lang="en-US" altLang="en-US"/>
                    </a:p>
                  </a:txBody>
                  <a:tcPr/>
                </a:tc>
              </a:tr>
              <a:tr h="601980">
                <a:tc>
                  <a:txBody>
                    <a:bodyPr/>
                    <a:p>
                      <a:pPr algn="ctr">
                        <a:lnSpc>
                          <a:spcPct val="100000"/>
                        </a:lnSpc>
                        <a:buNone/>
                      </a:pPr>
                      <a:r>
                        <a:rPr lang="en-US" altLang="en-US"/>
                        <a:t>Đ</a:t>
                      </a:r>
                      <a:r>
                        <a:rPr lang="en-US" altLang="en-US"/>
                        <a:t>ầu vào</a:t>
                      </a:r>
                      <a:endParaRPr lang="en-US" altLang="en-US"/>
                    </a:p>
                  </a:txBody>
                  <a:tcPr/>
                </a:tc>
                <a:tc>
                  <a:txBody>
                    <a:bodyPr/>
                    <a:p>
                      <a:pPr algn="l">
                        <a:lnSpc>
                          <a:spcPct val="100000"/>
                        </a:lnSpc>
                        <a:buNone/>
                      </a:pPr>
                      <a:r>
                        <a:rPr lang="en-US" altLang="en-US"/>
                        <a:t>Toàn bộ tập dữ liệu (có thể là mẫu hoặc tổng thể).</a:t>
                      </a:r>
                      <a:endParaRPr lang="en-US" altLang="en-US"/>
                    </a:p>
                  </a:txBody>
                  <a:tcPr/>
                </a:tc>
                <a:tc>
                  <a:txBody>
                    <a:bodyPr/>
                    <a:p>
                      <a:pPr algn="l">
                        <a:lnSpc>
                          <a:spcPct val="100000"/>
                        </a:lnSpc>
                        <a:buNone/>
                      </a:pPr>
                      <a:r>
                        <a:rPr lang="en-US" altLang="en-US"/>
                        <a:t>Một mẫu dữ liệu </a:t>
                      </a:r>
                      <a:r>
                        <a:rPr lang="en-US" altLang="en-US"/>
                        <a:t>đư</a:t>
                      </a:r>
                      <a:r>
                        <a:rPr lang="en-US" altLang="en-US"/>
                        <a:t>ợc thu thập từ tổng thể.</a:t>
                      </a:r>
                      <a:endParaRPr lang="en-US" altLang="en-US"/>
                    </a:p>
                  </a:txBody>
                  <a:tcPr/>
                </a:tc>
              </a:tr>
              <a:tr h="601980">
                <a:tc>
                  <a:txBody>
                    <a:bodyPr/>
                    <a:p>
                      <a:pPr algn="ctr">
                        <a:lnSpc>
                          <a:spcPct val="100000"/>
                        </a:lnSpc>
                        <a:buNone/>
                      </a:pPr>
                      <a:r>
                        <a:rPr lang="en-US" altLang="en-US"/>
                        <a:t>Đ</a:t>
                      </a:r>
                      <a:r>
                        <a:rPr lang="en-US" altLang="en-US"/>
                        <a:t>ầu ra</a:t>
                      </a:r>
                      <a:endParaRPr lang="en-US" altLang="en-US"/>
                    </a:p>
                  </a:txBody>
                  <a:tcPr/>
                </a:tc>
                <a:tc>
                  <a:txBody>
                    <a:bodyPr/>
                    <a:p>
                      <a:pPr algn="l">
                        <a:lnSpc>
                          <a:spcPct val="100000"/>
                        </a:lnSpc>
                        <a:buNone/>
                      </a:pPr>
                      <a:r>
                        <a:rPr lang="en-US" altLang="en-US"/>
                        <a:t>Các tham số (số trung bình, </a:t>
                      </a:r>
                      <a:r>
                        <a:rPr lang="en-US" altLang="en-US"/>
                        <a:t>đ</a:t>
                      </a:r>
                      <a:r>
                        <a:rPr lang="en-US" altLang="en-US"/>
                        <a:t>ộ lệch chuẩn), bảng biểu, </a:t>
                      </a:r>
                      <a:r>
                        <a:rPr lang="en-US" altLang="en-US"/>
                        <a:t>đ</a:t>
                      </a:r>
                      <a:r>
                        <a:rPr lang="en-US" altLang="en-US"/>
                        <a:t>ồ thị.</a:t>
                      </a:r>
                      <a:endParaRPr lang="en-US" altLang="en-US"/>
                    </a:p>
                  </a:txBody>
                  <a:tcPr/>
                </a:tc>
                <a:tc>
                  <a:txBody>
                    <a:bodyPr/>
                    <a:p>
                      <a:pPr algn="l">
                        <a:lnSpc>
                          <a:spcPct val="100000"/>
                        </a:lnSpc>
                        <a:buNone/>
                      </a:pPr>
                      <a:r>
                        <a:rPr lang="en-US" altLang="en-US"/>
                        <a:t>Các </a:t>
                      </a:r>
                      <a:r>
                        <a:rPr lang="en-US" altLang="en-US"/>
                        <a:t>ư</a:t>
                      </a:r>
                      <a:r>
                        <a:rPr lang="en-US" altLang="en-US"/>
                        <a:t>ớc l</a:t>
                      </a:r>
                      <a:r>
                        <a:rPr lang="en-US" altLang="en-US"/>
                        <a:t>ư</a:t>
                      </a:r>
                      <a:r>
                        <a:rPr lang="en-US" altLang="en-US"/>
                        <a:t>ợng, khoảng tin cậy, kết luận kiểm </a:t>
                      </a:r>
                      <a:r>
                        <a:rPr lang="en-US" altLang="en-US"/>
                        <a:t>đ</a:t>
                      </a:r>
                      <a:r>
                        <a:rPr lang="en-US" altLang="en-US"/>
                        <a:t>ịnh giả thuyết.</a:t>
                      </a:r>
                      <a:endParaRPr lang="en-US" altLang="en-US"/>
                    </a:p>
                  </a:txBody>
                  <a:tcPr/>
                </a:tc>
              </a:tr>
              <a:tr h="601980">
                <a:tc>
                  <a:txBody>
                    <a:bodyPr/>
                    <a:p>
                      <a:pPr algn="ctr">
                        <a:lnSpc>
                          <a:spcPct val="100000"/>
                        </a:lnSpc>
                        <a:buNone/>
                      </a:pPr>
                      <a:r>
                        <a:rPr lang="en-US" altLang="en-US"/>
                        <a:t>Mức </a:t>
                      </a:r>
                      <a:r>
                        <a:rPr lang="en-US" altLang="en-US"/>
                        <a:t>đ</a:t>
                      </a:r>
                      <a:r>
                        <a:rPr lang="en-US" altLang="en-US"/>
                        <a:t>ộ không chắc chắn</a:t>
                      </a:r>
                      <a:endParaRPr lang="en-US" altLang="en-US"/>
                    </a:p>
                  </a:txBody>
                  <a:tcPr/>
                </a:tc>
                <a:tc>
                  <a:txBody>
                    <a:bodyPr/>
                    <a:p>
                      <a:pPr algn="l">
                        <a:lnSpc>
                          <a:spcPct val="100000"/>
                        </a:lnSpc>
                        <a:buNone/>
                      </a:pPr>
                      <a:r>
                        <a:rPr lang="en-US" altLang="en-US"/>
                        <a:t>Không có sự không chắc chắn vì chỉ mô tả dữ liệu hiện có.</a:t>
                      </a:r>
                      <a:endParaRPr lang="en-US" altLang="en-US"/>
                    </a:p>
                  </a:txBody>
                  <a:tcPr/>
                </a:tc>
                <a:tc>
                  <a:txBody>
                    <a:bodyPr/>
                    <a:p>
                      <a:pPr algn="l">
                        <a:lnSpc>
                          <a:spcPct val="100000"/>
                        </a:lnSpc>
                        <a:buNone/>
                      </a:pPr>
                      <a:r>
                        <a:rPr lang="en-US" altLang="en-US"/>
                        <a:t>Luôn tồn tại một mức </a:t>
                      </a:r>
                      <a:r>
                        <a:rPr lang="en-US" altLang="en-US"/>
                        <a:t>đ</a:t>
                      </a:r>
                      <a:r>
                        <a:rPr lang="en-US" altLang="en-US"/>
                        <a:t>ộ không chắc chắn hoặc sai số (sai số mẫu).</a:t>
                      </a:r>
                      <a:endParaRPr lang="en-US"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5910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Trong phân tích hai biến, làm thế nào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xác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ịnh mối quan hệ giữa hai biến (ví dụ: t</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ơng quan, nhân quả)?</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629920" y="1288415"/>
            <a:ext cx="11261725" cy="49593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PHẦN 1: XÁC ĐỊNH MỐI QUAN HỆ - Các Bước Thực Tiễn</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1680210"/>
            <a:ext cx="11261725" cy="988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Bước 1: Trực Quan Hóa Trước Tiên</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Bước 2: Định Lượng Mối Quan Hệ</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591185" y="255651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PHẦN 2: HIỆU SỐ TƯƠNG QUAN với NHÂN QUẢ</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29920" y="298450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Đây là sự phân biệt QUAN TRỌNG NHẤT:</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623570" y="3429000"/>
            <a:ext cx="11261725" cy="967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Tương Quan (Correlation)</a:t>
            </a:r>
            <a:r>
              <a:rPr lang="vi-VN" altLang="en-US" sz="1800">
                <a:latin typeface="Times New Roman" panose="02020603050405020304" charset="0"/>
                <a:cs typeface="Times New Roman" panose="02020603050405020304" charset="0"/>
                <a:sym typeface="+mn-ea"/>
              </a:rPr>
              <a:t>: là h</a:t>
            </a:r>
            <a:r>
              <a:rPr lang="en-US" altLang="en-US" sz="1800">
                <a:latin typeface="Times New Roman" panose="02020603050405020304" charset="0"/>
                <a:cs typeface="Times New Roman" panose="02020603050405020304" charset="0"/>
                <a:sym typeface="+mn-ea"/>
              </a:rPr>
              <a:t>ai biến thay đổi cùng nhau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Nhân Quả (Causation)</a:t>
            </a:r>
            <a:r>
              <a:rPr lang="vi-VN" altLang="en-US" sz="1800">
                <a:latin typeface="Times New Roman" panose="02020603050405020304" charset="0"/>
                <a:cs typeface="Times New Roman" panose="02020603050405020304" charset="0"/>
                <a:sym typeface="+mn-ea"/>
              </a:rPr>
              <a:t>: là t</a:t>
            </a:r>
            <a:r>
              <a:rPr lang="en-US" altLang="en-US" sz="1800">
                <a:latin typeface="Times New Roman" panose="02020603050405020304" charset="0"/>
                <a:cs typeface="Times New Roman" panose="02020603050405020304" charset="0"/>
                <a:sym typeface="+mn-ea"/>
              </a:rPr>
              <a:t>hay đổi trong X GÂY RA thay đổi trong Y</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629920" y="4257675"/>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PHẦN 3: CÁC TÌNH HUỐNG QUAN HỆ PHỔ BIẾN</a:t>
            </a:r>
            <a:endParaRPr lang="en-US" altLang="en-US" sz="1800">
              <a:solidFill>
                <a:schemeClr val="tx1"/>
              </a:solidFill>
              <a:latin typeface="Times New Roman" panose="02020603050405020304" charset="0"/>
              <a:cs typeface="Times New Roman" panose="02020603050405020304" charset="0"/>
            </a:endParaRPr>
          </a:p>
        </p:txBody>
      </p:sp>
      <p:sp>
        <p:nvSpPr>
          <p:cNvPr id="37" name="Title 3"/>
          <p:cNvSpPr>
            <a:spLocks noGrp="1"/>
          </p:cNvSpPr>
          <p:nvPr/>
        </p:nvSpPr>
        <p:spPr>
          <a:xfrm>
            <a:off x="629920" y="4637405"/>
            <a:ext cx="10515600" cy="1834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 Quan hệ Nhân quả Trực tiếp</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 Quan hệ Ng</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ợc chiều Nhân quả</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Quan hệ Giả tạo (Spurious)</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 Quan hệ Tình cờ</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to="" calcmode="lin" valueType="num">
                                      <p:cBhvr>
                                        <p:cTn id="42" dur="1" fill="hold"/>
                                        <p:tgtEl>
                                          <p:spTgt spid="7"/>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to="" calcmode="lin" valueType="num">
                                      <p:cBhvr>
                                        <p:cTn id="47" dur="1" fill="hold"/>
                                        <p:tgtEl>
                                          <p:spTgt spid="8"/>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 to="" calcmode="lin" valueType="num">
                                      <p:cBhvr>
                                        <p:cTn id="52" dur="1" fill="hold"/>
                                        <p:tgtEl>
                                          <p:spTgt spid="3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4" grpId="0"/>
      <p:bldP spid="4" grpId="1"/>
      <p:bldP spid="7" grpId="0"/>
      <p:bldP spid="7" grpId="1"/>
      <p:bldP spid="8" grpId="0"/>
      <p:bldP spid="8" grpId="1"/>
      <p:bldP spid="37" grpId="0"/>
      <p:bldP spid="3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826135" y="143256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PHẦN 4: TIÊU CHUẨN ĐỂ XÁC ĐỊNH NHÂN QUẢ</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826135" y="185039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Để chứng minh X gây ra Y, cần thỏa mãn:</a:t>
            </a:r>
            <a:endParaRPr lang="en-US" altLang="en-US" sz="1800">
              <a:solidFill>
                <a:schemeClr val="tx1"/>
              </a:solidFill>
              <a:latin typeface="Times New Roman" panose="02020603050405020304" charset="0"/>
              <a:cs typeface="Times New Roman" panose="02020603050405020304" charset="0"/>
            </a:endParaRPr>
          </a:p>
        </p:txBody>
      </p:sp>
      <p:sp>
        <p:nvSpPr>
          <p:cNvPr id="38" name="Title 3"/>
          <p:cNvSpPr>
            <a:spLocks noGrp="1"/>
          </p:cNvSpPr>
          <p:nvPr/>
        </p:nvSpPr>
        <p:spPr>
          <a:xfrm>
            <a:off x="826135" y="2273300"/>
            <a:ext cx="10515600" cy="3091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rPr>
              <a:t>    + Mối liên hệ Mạnh mẽ</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Nhất quán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ặc hiệu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Thời gian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Liên tục</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Hợp l</a:t>
            </a:r>
            <a:r>
              <a:rPr lang="en-US" altLang="en-US" sz="1800">
                <a:latin typeface="Times New Roman" panose="02020603050405020304" charset="0"/>
                <a:cs typeface="Times New Roman" panose="02020603050405020304" charset="0"/>
              </a:rPr>
              <a:t>ý</a:t>
            </a:r>
            <a:endParaRPr lang="en-US" altLang="en-US" sz="1800">
              <a:latin typeface="Times New Roman" panose="02020603050405020304" charset="0"/>
              <a:cs typeface="Times New Roman" panose="02020603050405020304" charset="0"/>
            </a:endParaRPr>
          </a:p>
          <a:p>
            <a:pPr>
              <a:lnSpc>
                <a:spcPct val="150000"/>
              </a:lnSpc>
            </a:pPr>
            <a:r>
              <a:rPr lang="vi-VN" sz="1800">
                <a:latin typeface="Times New Roman" panose="02020603050405020304" charset="0"/>
                <a:cs typeface="Times New Roman" panose="02020603050405020304" charset="0"/>
              </a:rPr>
              <a:t>   </a:t>
            </a:r>
            <a:r>
              <a:rPr lang="en-US" altLang="vi-VN"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Tính Thử nghiệm</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to="" calcmode="lin" valueType="num">
                                      <p:cBhvr>
                                        <p:cTn id="17" dur="1" fill="hold"/>
                                        <p:tgtEl>
                                          <p:spTgt spid="3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38" grpId="0"/>
      <p:bldP spid="3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773430" y="68453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PHẦN 5: VÍ DỤ THỰC TẾ - Phân tích Mối quan hệ</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591185" y="1101090"/>
            <a:ext cx="11261725"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Tình huống: "Số giờ học có làm tăng điểm thi không?"</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773430" y="1421765"/>
            <a:ext cx="11261725" cy="3641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Bước 1: Trực quan hóa</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plt.scatter(df['giờ_học'], df['điểm_thi'])</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plt.show()</a:t>
            </a:r>
            <a:r>
              <a:rPr lang="vi-VN" altLang="en-US" sz="1800">
                <a:latin typeface="Times New Roman" panose="02020603050405020304" charset="0"/>
                <a:cs typeface="Times New Roman" panose="02020603050405020304" charset="0"/>
                <a:sym typeface="+mn-ea"/>
              </a:rPr>
              <a:t> </a:t>
            </a:r>
            <a:endParaRPr lang="vi-VN" altLang="en-US" sz="1800">
              <a:latin typeface="Times New Roman" panose="02020603050405020304" charset="0"/>
              <a:cs typeface="Times New Roman" panose="02020603050405020304" charset="0"/>
              <a:sym typeface="+mn-ea"/>
            </a:endParaRPr>
          </a:p>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Bước 2: Định lượng tương quan</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r, p = stats.pearsonr(df['giờ_học'], df['điểm_thi'])</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print(f"Tương quan: r = {r:.3f}, p = {p:.4f}")</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Bước 3: Phân tích sâu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Kiểm soát yếu tố nhiễu (trình độ, động lực, chất lượng học)</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591185" y="4867910"/>
            <a:ext cx="11261725" cy="52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PHẦN 6: CẢNH BÁO THƯỜNG GẶP</a:t>
            </a:r>
            <a:endParaRPr lang="en-US" altLang="en-US" sz="1800">
              <a:solidFill>
                <a:schemeClr val="tx1"/>
              </a:solidFill>
              <a:latin typeface="Times New Roman" panose="02020603050405020304" charset="0"/>
              <a:cs typeface="Times New Roman" panose="02020603050405020304" charset="0"/>
            </a:endParaRPr>
          </a:p>
        </p:txBody>
      </p:sp>
      <p:sp>
        <p:nvSpPr>
          <p:cNvPr id="39" name="Title 3"/>
          <p:cNvSpPr>
            <a:spLocks noGrp="1"/>
          </p:cNvSpPr>
          <p:nvPr/>
        </p:nvSpPr>
        <p:spPr>
          <a:xfrm>
            <a:off x="591185" y="5281930"/>
            <a:ext cx="10515600" cy="13811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Biến nhiễu (Confounding Variables)</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Thiên lệch Chọn mẫu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 Hiệu ứng Ng</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ỡng</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1" fill="hold"/>
                                        <p:tgtEl>
                                          <p:spTgt spid="3"/>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 to="" calcmode="lin" valueType="num">
                                      <p:cBhvr>
                                        <p:cTn id="27" dur="1" fill="hold"/>
                                        <p:tgtEl>
                                          <p:spTgt spid="3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3" grpId="0"/>
      <p:bldP spid="3" grpId="1"/>
      <p:bldP spid="4" grpId="0"/>
      <p:bldP spid="4" grpId="1"/>
      <p:bldP spid="39" grpId="0"/>
      <p:bldP spid="3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5910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Sự khác biệt giữa t</a:t>
            </a:r>
            <a:r>
              <a:rPr lang="en-US" altLang="en-US" sz="2000" b="1">
                <a:solidFill>
                  <a:schemeClr val="accent2"/>
                </a:solidFill>
                <a:latin typeface="Times New Roman" panose="02020603050405020304" charset="0"/>
                <a:cs typeface="Times New Roman" panose="02020603050405020304" charset="0"/>
              </a:rPr>
              <a:t>ư</a:t>
            </a:r>
            <a:r>
              <a:rPr lang="en-US" altLang="en-US" sz="2000" b="1">
                <a:solidFill>
                  <a:schemeClr val="accent2"/>
                </a:solidFill>
                <a:latin typeface="Times New Roman" panose="02020603050405020304" charset="0"/>
                <a:cs typeface="Times New Roman" panose="02020603050405020304" charset="0"/>
              </a:rPr>
              <a:t>ơng quan (correlation) và hiệp biến (covariance) trong phân tích hai biến là gì?</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629920" y="1117600"/>
            <a:ext cx="11261725" cy="52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Tương quan (Correlation)</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Correlation đo lường cả hướng và độ mạnh của mối quan hệ tuyến tính giữa hai biến.</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655320" y="1508125"/>
            <a:ext cx="11261725" cy="5295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Công thức (Pearson):</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Corr(X,Y) = Cov(X,Y) / (σₓ × σᵧ)</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655320" y="1882775"/>
            <a:ext cx="11261725" cy="5295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Ý nghĩa giá trị:</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55320" y="2289175"/>
            <a:ext cx="11261725" cy="2263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-1 ≤ r ≤ 1 (luôn nằm trong khoảng này)</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r &gt; 0: Tương quan thuận (cùng chiều)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r &lt; 0: Tương quan nghịch (ngược chiều)</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|r| ≈ 1: Tương quan mạnh</a:t>
            </a:r>
            <a:endParaRPr lang="en-US" altLang="en-US" sz="1800">
              <a:latin typeface="Times New Roman" panose="02020603050405020304" charset="0"/>
              <a:cs typeface="Times New Roman" panose="02020603050405020304" charset="0"/>
            </a:endParaRPr>
          </a:p>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|r| ≈ 0: Tương quan yếu hoặc không có</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629920" y="4396740"/>
            <a:ext cx="11261725" cy="520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Hiệp biến (covariance)</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ovariance đo lường hướng của mối quan hệ tuyến tính giữa hai biến.</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655320" y="4803775"/>
            <a:ext cx="11261725" cy="52006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Công thức:</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Cov(X,Y) = Σ[(Xᵢ - X̄)(Yᵢ - Ȳ)] / (n-1) </a:t>
            </a:r>
            <a:r>
              <a:rPr lang="vi-VN" altLang="en-US" sz="1800">
                <a:latin typeface="Times New Roman" panose="02020603050405020304" charset="0"/>
                <a:cs typeface="Times New Roman" panose="02020603050405020304" charset="0"/>
                <a:sym typeface="+mn-ea"/>
              </a:rPr>
              <a:t> </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655320" y="5194300"/>
            <a:ext cx="11261725" cy="52006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Ý nghĩa giá trị:</a:t>
            </a:r>
            <a:endParaRPr lang="en-US" altLang="en-US" sz="1800">
              <a:solidFill>
                <a:schemeClr val="tx1"/>
              </a:solidFill>
              <a:latin typeface="Times New Roman" panose="02020603050405020304" charset="0"/>
              <a:cs typeface="Times New Roman" panose="02020603050405020304" charset="0"/>
            </a:endParaRPr>
          </a:p>
        </p:txBody>
      </p:sp>
      <p:sp>
        <p:nvSpPr>
          <p:cNvPr id="40" name="Title 3"/>
          <p:cNvSpPr>
            <a:spLocks noGrp="1"/>
          </p:cNvSpPr>
          <p:nvPr/>
        </p:nvSpPr>
        <p:spPr>
          <a:xfrm>
            <a:off x="629920" y="5575300"/>
            <a:ext cx="10515600" cy="121729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Cov(X,Y) &gt; 0: Hai biến có xu h</a:t>
            </a:r>
            <a:r>
              <a:rPr lang="en-US" altLang="en-US" sz="2000">
                <a:latin typeface="Times New Roman" panose="02020603050405020304" charset="0"/>
                <a:cs typeface="Times New Roman" panose="02020603050405020304" charset="0"/>
              </a:rPr>
              <a:t>ư</a:t>
            </a:r>
            <a:r>
              <a:rPr lang="en-US" altLang="en-US" sz="2000">
                <a:latin typeface="Times New Roman" panose="02020603050405020304" charset="0"/>
                <a:cs typeface="Times New Roman" panose="02020603050405020304" charset="0"/>
              </a:rPr>
              <a:t>ớng thay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ổi cùng chiều</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Cov(X,Y) &lt; 0: Hai biến có xu h</a:t>
            </a:r>
            <a:r>
              <a:rPr lang="en-US" altLang="en-US" sz="2000">
                <a:latin typeface="Times New Roman" panose="02020603050405020304" charset="0"/>
                <a:cs typeface="Times New Roman" panose="02020603050405020304" charset="0"/>
              </a:rPr>
              <a:t>ư</a:t>
            </a:r>
            <a:r>
              <a:rPr lang="en-US" altLang="en-US" sz="2000">
                <a:latin typeface="Times New Roman" panose="02020603050405020304" charset="0"/>
                <a:cs typeface="Times New Roman" panose="02020603050405020304" charset="0"/>
              </a:rPr>
              <a:t>ớng thay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ổi ng</a:t>
            </a:r>
            <a:r>
              <a:rPr lang="en-US" altLang="en-US" sz="2000">
                <a:latin typeface="Times New Roman" panose="02020603050405020304" charset="0"/>
                <a:cs typeface="Times New Roman" panose="02020603050405020304" charset="0"/>
              </a:rPr>
              <a:t>ư</a:t>
            </a:r>
            <a:r>
              <a:rPr lang="en-US" altLang="en-US" sz="2000">
                <a:latin typeface="Times New Roman" panose="02020603050405020304" charset="0"/>
                <a:cs typeface="Times New Roman" panose="02020603050405020304" charset="0"/>
              </a:rPr>
              <a:t>ợc chiều</a:t>
            </a:r>
            <a:endParaRPr lang="en-US" altLang="en-US" sz="2000">
              <a:latin typeface="Times New Roman" panose="02020603050405020304" charset="0"/>
              <a:cs typeface="Times New Roman" panose="02020603050405020304" charset="0"/>
            </a:endParaRPr>
          </a:p>
          <a:p>
            <a:pPr>
              <a:lnSpc>
                <a:spcPct val="150000"/>
              </a:lnSpc>
            </a:pP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Cov(X,Y) = 0: Không có mối quan hệ tuyến tính</a:t>
            </a:r>
            <a:r>
              <a:rPr lang="vi-VN" altLang="en-US" sz="2000">
                <a:latin typeface="Times New Roman" panose="02020603050405020304" charset="0"/>
                <a:cs typeface="Times New Roman" panose="02020603050405020304" charset="0"/>
              </a:rPr>
              <a:t> </a:t>
            </a:r>
            <a:endParaRPr lang="en-US" alt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to="" calcmode="lin" valueType="num">
                                      <p:cBhvr>
                                        <p:cTn id="42" dur="1" fill="hold"/>
                                        <p:tgtEl>
                                          <p:spTgt spid="7"/>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to="" calcmode="lin" valueType="num">
                                      <p:cBhvr>
                                        <p:cTn id="47" dur="1" fill="hold"/>
                                        <p:tgtEl>
                                          <p:spTgt spid="8"/>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to="" calcmode="lin" valueType="num">
                                      <p:cBhvr>
                                        <p:cTn id="52" dur="1" fill="hold"/>
                                        <p:tgtEl>
                                          <p:spTgt spid="9"/>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 to="" calcmode="lin" valueType="num">
                                      <p:cBhvr>
                                        <p:cTn id="57" dur="1" fill="hold"/>
                                        <p:tgtEl>
                                          <p:spTgt spid="4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4" grpId="0"/>
      <p:bldP spid="4" grpId="1"/>
      <p:bldP spid="7" grpId="0"/>
      <p:bldP spid="7" grpId="1"/>
      <p:bldP spid="8" grpId="0"/>
      <p:bldP spid="8" grpId="1"/>
      <p:bldP spid="9" grpId="0"/>
      <p:bldP spid="9" grpId="1"/>
      <p:bldP spid="40" grpId="0"/>
      <p:bldP spid="4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3"/>
          <p:cNvSpPr>
            <a:spLocks noGrp="1"/>
          </p:cNvSpPr>
          <p:nvPr/>
        </p:nvSpPr>
        <p:spPr>
          <a:xfrm>
            <a:off x="1157605" y="339725"/>
            <a:ext cx="2178050" cy="47180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So sánh chi </a:t>
            </a:r>
            <a:r>
              <a:rPr lang="vi-VN" altLang="en-US" sz="1800">
                <a:latin typeface="Times New Roman" panose="02020603050405020304" charset="0"/>
                <a:cs typeface="Times New Roman" panose="02020603050405020304" charset="0"/>
              </a:rPr>
              <a:t>tiết</a:t>
            </a:r>
            <a:endParaRPr lang="en-US" altLang="en-US" sz="1800">
              <a:latin typeface="Times New Roman" panose="02020603050405020304" charset="0"/>
              <a:cs typeface="Times New Roman" panose="02020603050405020304" charset="0"/>
            </a:endParaRPr>
          </a:p>
        </p:txBody>
      </p:sp>
      <p:graphicFrame>
        <p:nvGraphicFramePr>
          <p:cNvPr id="4" name="Table 3"/>
          <p:cNvGraphicFramePr/>
          <p:nvPr>
            <p:custDataLst>
              <p:tags r:id="rId1"/>
            </p:custDataLst>
          </p:nvPr>
        </p:nvGraphicFramePr>
        <p:xfrm>
          <a:off x="1828800" y="988060"/>
          <a:ext cx="8532495" cy="4977130"/>
        </p:xfrm>
        <a:graphic>
          <a:graphicData uri="http://schemas.openxmlformats.org/drawingml/2006/table">
            <a:tbl>
              <a:tblPr firstRow="1" bandRow="1">
                <a:tableStyleId>{5C22544A-7EE6-4342-B048-85BDC9FD1C3A}</a:tableStyleId>
              </a:tblPr>
              <a:tblGrid>
                <a:gridCol w="1790065"/>
                <a:gridCol w="3345180"/>
                <a:gridCol w="3397250"/>
              </a:tblGrid>
              <a:tr h="754380">
                <a:tc>
                  <a:txBody>
                    <a:bodyPr/>
                    <a:p>
                      <a:pPr>
                        <a:buNone/>
                      </a:pPr>
                      <a:r>
                        <a:rPr lang="en-US" altLang="en-US"/>
                        <a:t>Đ</a:t>
                      </a:r>
                      <a:r>
                        <a:rPr lang="en-US" altLang="en-US"/>
                        <a:t>ặc </a:t>
                      </a:r>
                      <a:r>
                        <a:rPr lang="en-US" altLang="en-US"/>
                        <a:t>đ</a:t>
                      </a:r>
                      <a:r>
                        <a:rPr lang="en-US" altLang="en-US"/>
                        <a:t>iểm</a:t>
                      </a:r>
                      <a:endParaRPr lang="en-US" altLang="en-US"/>
                    </a:p>
                  </a:txBody>
                  <a:tcPr/>
                </a:tc>
                <a:tc>
                  <a:txBody>
                    <a:bodyPr/>
                    <a:p>
                      <a:pPr>
                        <a:buNone/>
                      </a:pPr>
                      <a:r>
                        <a:rPr lang="en-US" altLang="en-US"/>
                        <a:t>Hiệp ph</a:t>
                      </a:r>
                      <a:r>
                        <a:rPr lang="en-US" altLang="en-US"/>
                        <a:t>ư</a:t>
                      </a:r>
                      <a:r>
                        <a:rPr lang="en-US" altLang="en-US"/>
                        <a:t>ơng sai (Covariance)</a:t>
                      </a:r>
                      <a:endParaRPr lang="en-US" altLang="en-US"/>
                    </a:p>
                  </a:txBody>
                  <a:tcPr/>
                </a:tc>
                <a:tc>
                  <a:txBody>
                    <a:bodyPr/>
                    <a:p>
                      <a:pPr>
                        <a:buNone/>
                      </a:pPr>
                      <a:r>
                        <a:rPr lang="en-US" altLang="en-US"/>
                        <a:t>T</a:t>
                      </a:r>
                      <a:r>
                        <a:rPr lang="en-US" altLang="en-US"/>
                        <a:t>ư</a:t>
                      </a:r>
                      <a:r>
                        <a:rPr lang="en-US" altLang="en-US"/>
                        <a:t>ơng quan (Correlation)</a:t>
                      </a:r>
                      <a:endParaRPr lang="en-US" altLang="en-US"/>
                    </a:p>
                  </a:txBody>
                  <a:tcPr/>
                </a:tc>
              </a:tr>
              <a:tr h="755015">
                <a:tc>
                  <a:txBody>
                    <a:bodyPr/>
                    <a:p>
                      <a:pPr>
                        <a:buNone/>
                      </a:pPr>
                      <a:r>
                        <a:rPr lang="en-US" altLang="en-US"/>
                        <a:t>Đ</a:t>
                      </a:r>
                      <a:r>
                        <a:rPr lang="en-US" altLang="en-US"/>
                        <a:t>ịnh ngh</a:t>
                      </a:r>
                      <a:r>
                        <a:rPr lang="en-US" altLang="en-US"/>
                        <a:t>ĩ</a:t>
                      </a:r>
                      <a:r>
                        <a:rPr lang="en-US" altLang="en-US"/>
                        <a:t>a</a:t>
                      </a:r>
                      <a:endParaRPr lang="en-US" altLang="en-US"/>
                    </a:p>
                  </a:txBody>
                  <a:tcPr/>
                </a:tc>
                <a:tc>
                  <a:txBody>
                    <a:bodyPr/>
                    <a:p>
                      <a:pPr>
                        <a:buNone/>
                      </a:pPr>
                      <a:r>
                        <a:rPr lang="en-US" altLang="en-US"/>
                        <a:t>Đ</a:t>
                      </a:r>
                      <a:r>
                        <a:rPr lang="en-US" altLang="en-US"/>
                        <a:t>o l</a:t>
                      </a:r>
                      <a:r>
                        <a:rPr lang="en-US" altLang="en-US"/>
                        <a:t>ư</a:t>
                      </a:r>
                      <a:r>
                        <a:rPr lang="en-US" altLang="en-US"/>
                        <a:t>ờng h</a:t>
                      </a:r>
                      <a:r>
                        <a:rPr lang="en-US" altLang="en-US"/>
                        <a:t>ư</a:t>
                      </a:r>
                      <a:r>
                        <a:rPr lang="en-US" altLang="en-US"/>
                        <a:t>ớng của quan hệ</a:t>
                      </a:r>
                      <a:endParaRPr lang="en-US" altLang="en-US"/>
                    </a:p>
                  </a:txBody>
                  <a:tcPr/>
                </a:tc>
                <a:tc>
                  <a:txBody>
                    <a:bodyPr/>
                    <a:p>
                      <a:pPr>
                        <a:buNone/>
                      </a:pPr>
                      <a:r>
                        <a:rPr lang="en-US" altLang="en-US"/>
                        <a:t>Đ</a:t>
                      </a:r>
                      <a:r>
                        <a:rPr lang="en-US" altLang="en-US"/>
                        <a:t>o l</a:t>
                      </a:r>
                      <a:r>
                        <a:rPr lang="en-US" altLang="en-US"/>
                        <a:t>ư</a:t>
                      </a:r>
                      <a:r>
                        <a:rPr lang="en-US" altLang="en-US"/>
                        <a:t>ờng cả h</a:t>
                      </a:r>
                      <a:r>
                        <a:rPr lang="en-US" altLang="en-US"/>
                        <a:t>ư</a:t>
                      </a:r>
                      <a:r>
                        <a:rPr lang="en-US" altLang="en-US"/>
                        <a:t>ớng và </a:t>
                      </a:r>
                      <a:r>
                        <a:rPr lang="en-US" altLang="en-US"/>
                        <a:t>đ</a:t>
                      </a:r>
                      <a:r>
                        <a:rPr lang="en-US" altLang="en-US"/>
                        <a:t>ộ mạnh</a:t>
                      </a:r>
                      <a:endParaRPr lang="en-US" altLang="en-US"/>
                    </a:p>
                  </a:txBody>
                  <a:tcPr/>
                </a:tc>
              </a:tr>
              <a:tr h="448945">
                <a:tc>
                  <a:txBody>
                    <a:bodyPr/>
                    <a:p>
                      <a:pPr>
                        <a:buNone/>
                      </a:pPr>
                      <a:r>
                        <a:rPr lang="en-US" altLang="en-US"/>
                        <a:t>Phạm vi giá trị</a:t>
                      </a:r>
                      <a:endParaRPr lang="en-US" altLang="en-US"/>
                    </a:p>
                  </a:txBody>
                  <a:tcPr/>
                </a:tc>
                <a:tc>
                  <a:txBody>
                    <a:bodyPr/>
                    <a:p>
                      <a:pPr>
                        <a:buNone/>
                      </a:pPr>
                      <a:r>
                        <a:rPr lang="en-US" altLang="en-US"/>
                        <a:t>-∞ </a:t>
                      </a:r>
                      <a:r>
                        <a:rPr lang="en-US" altLang="en-US"/>
                        <a:t>đ</a:t>
                      </a:r>
                      <a:r>
                        <a:rPr lang="en-US" altLang="en-US"/>
                        <a:t>ến +∞</a:t>
                      </a:r>
                      <a:endParaRPr lang="en-US" altLang="en-US"/>
                    </a:p>
                  </a:txBody>
                  <a:tcPr/>
                </a:tc>
                <a:tc>
                  <a:txBody>
                    <a:bodyPr/>
                    <a:p>
                      <a:pPr>
                        <a:buNone/>
                      </a:pPr>
                      <a:r>
                        <a:rPr lang="en-US" altLang="en-US"/>
                        <a:t>-1 </a:t>
                      </a:r>
                      <a:r>
                        <a:rPr lang="en-US" altLang="en-US"/>
                        <a:t>đ</a:t>
                      </a:r>
                      <a:r>
                        <a:rPr lang="en-US" altLang="en-US"/>
                        <a:t>ến +1</a:t>
                      </a:r>
                      <a:endParaRPr lang="en-US" altLang="en-US"/>
                    </a:p>
                  </a:txBody>
                  <a:tcPr/>
                </a:tc>
              </a:tr>
              <a:tr h="755015">
                <a:tc>
                  <a:txBody>
                    <a:bodyPr/>
                    <a:p>
                      <a:pPr>
                        <a:buNone/>
                      </a:pPr>
                      <a:r>
                        <a:rPr lang="en-US" altLang="en-US"/>
                        <a:t>Đ</a:t>
                      </a:r>
                      <a:r>
                        <a:rPr lang="en-US" altLang="en-US"/>
                        <a:t>ơn vị</a:t>
                      </a:r>
                      <a:endParaRPr lang="en-US" altLang="en-US"/>
                    </a:p>
                  </a:txBody>
                  <a:tcPr/>
                </a:tc>
                <a:tc>
                  <a:txBody>
                    <a:bodyPr/>
                    <a:p>
                      <a:pPr>
                        <a:buNone/>
                      </a:pPr>
                      <a:r>
                        <a:rPr lang="en-US" altLang="en-US"/>
                        <a:t>Phụ thuộc vào </a:t>
                      </a:r>
                      <a:r>
                        <a:rPr lang="en-US" altLang="en-US"/>
                        <a:t>đ</a:t>
                      </a:r>
                      <a:r>
                        <a:rPr lang="en-US" altLang="en-US"/>
                        <a:t>ơn vị của X và Y</a:t>
                      </a:r>
                      <a:endParaRPr lang="en-US" altLang="en-US"/>
                    </a:p>
                  </a:txBody>
                  <a:tcPr/>
                </a:tc>
                <a:tc>
                  <a:txBody>
                    <a:bodyPr/>
                    <a:p>
                      <a:pPr>
                        <a:buNone/>
                      </a:pPr>
                      <a:r>
                        <a:rPr lang="en-US" altLang="en-US"/>
                        <a:t>Không có </a:t>
                      </a:r>
                      <a:r>
                        <a:rPr lang="en-US" altLang="en-US"/>
                        <a:t>đ</a:t>
                      </a:r>
                      <a:r>
                        <a:rPr lang="en-US" altLang="en-US"/>
                        <a:t>ơn vị (chuẩn hóa)</a:t>
                      </a:r>
                      <a:endParaRPr lang="en-US" altLang="en-US"/>
                    </a:p>
                  </a:txBody>
                  <a:tcPr/>
                </a:tc>
              </a:tr>
              <a:tr h="754380">
                <a:tc>
                  <a:txBody>
                    <a:bodyPr/>
                    <a:p>
                      <a:pPr>
                        <a:buNone/>
                      </a:pPr>
                      <a:r>
                        <a:rPr lang="en-US" altLang="en-US"/>
                        <a:t>Ảnh h</a:t>
                      </a:r>
                      <a:r>
                        <a:rPr lang="en-US" altLang="en-US"/>
                        <a:t>ư</a:t>
                      </a:r>
                      <a:r>
                        <a:rPr lang="en-US" altLang="en-US"/>
                        <a:t>ởng bởi scale</a:t>
                      </a:r>
                      <a:endParaRPr lang="en-US" altLang="en-US"/>
                    </a:p>
                  </a:txBody>
                  <a:tcPr/>
                </a:tc>
                <a:tc>
                  <a:txBody>
                    <a:bodyPr/>
                    <a:p>
                      <a:pPr>
                        <a:buNone/>
                      </a:pPr>
                      <a:r>
                        <a:rPr lang="en-US" altLang="en-US"/>
                        <a:t>C</a:t>
                      </a:r>
                      <a:r>
                        <a:rPr lang="en-US" altLang="en-US"/>
                        <a:t>Ó</a:t>
                      </a:r>
                      <a:r>
                        <a:rPr lang="en-US" altLang="en-US"/>
                        <a:t> - thay </a:t>
                      </a:r>
                      <a:r>
                        <a:rPr lang="en-US" altLang="en-US"/>
                        <a:t>đ</a:t>
                      </a:r>
                      <a:r>
                        <a:rPr lang="en-US" altLang="en-US"/>
                        <a:t>ổi khi </a:t>
                      </a:r>
                      <a:r>
                        <a:rPr lang="en-US" altLang="en-US"/>
                        <a:t>đ</a:t>
                      </a:r>
                      <a:r>
                        <a:rPr lang="en-US" altLang="en-US"/>
                        <a:t>ổi </a:t>
                      </a:r>
                      <a:r>
                        <a:rPr lang="en-US" altLang="en-US"/>
                        <a:t>đ</a:t>
                      </a:r>
                      <a:r>
                        <a:rPr lang="en-US" altLang="en-US"/>
                        <a:t>ơn vị</a:t>
                      </a:r>
                      <a:endParaRPr lang="en-US" altLang="en-US"/>
                    </a:p>
                  </a:txBody>
                  <a:tcPr/>
                </a:tc>
                <a:tc>
                  <a:txBody>
                    <a:bodyPr/>
                    <a:p>
                      <a:pPr>
                        <a:buNone/>
                      </a:pPr>
                      <a:r>
                        <a:rPr lang="en-US" altLang="en-US"/>
                        <a:t>KHÔNG - không </a:t>
                      </a:r>
                      <a:r>
                        <a:rPr lang="en-US" altLang="en-US"/>
                        <a:t>đ</a:t>
                      </a:r>
                      <a:r>
                        <a:rPr lang="en-US" altLang="en-US"/>
                        <a:t>ổi khi </a:t>
                      </a:r>
                      <a:r>
                        <a:rPr lang="en-US" altLang="en-US"/>
                        <a:t>đ</a:t>
                      </a:r>
                      <a:r>
                        <a:rPr lang="en-US" altLang="en-US"/>
                        <a:t>ổi </a:t>
                      </a:r>
                      <a:r>
                        <a:rPr lang="en-US" altLang="en-US"/>
                        <a:t>đ</a:t>
                      </a:r>
                      <a:r>
                        <a:rPr lang="en-US" altLang="en-US"/>
                        <a:t>ơn vị</a:t>
                      </a:r>
                      <a:endParaRPr lang="en-US" altLang="en-US"/>
                    </a:p>
                  </a:txBody>
                  <a:tcPr/>
                </a:tc>
              </a:tr>
              <a:tr h="755015">
                <a:tc>
                  <a:txBody>
                    <a:bodyPr/>
                    <a:p>
                      <a:pPr>
                        <a:buNone/>
                      </a:pPr>
                      <a:r>
                        <a:rPr lang="en-US" altLang="en-US"/>
                        <a:t>Khả n</a:t>
                      </a:r>
                      <a:r>
                        <a:rPr lang="en-US" altLang="en-US"/>
                        <a:t>ă</a:t>
                      </a:r>
                      <a:r>
                        <a:rPr lang="en-US" altLang="en-US"/>
                        <a:t>ng so sánh</a:t>
                      </a:r>
                      <a:endParaRPr lang="en-US" altLang="en-US"/>
                    </a:p>
                  </a:txBody>
                  <a:tcPr/>
                </a:tc>
                <a:tc>
                  <a:txBody>
                    <a:bodyPr/>
                    <a:p>
                      <a:pPr>
                        <a:buNone/>
                      </a:pPr>
                      <a:r>
                        <a:rPr lang="en-US" altLang="en-US"/>
                        <a:t>Khó so sánh giữa các cặp biến khác nhau</a:t>
                      </a:r>
                      <a:endParaRPr lang="en-US" altLang="en-US"/>
                    </a:p>
                  </a:txBody>
                  <a:tcPr/>
                </a:tc>
                <a:tc>
                  <a:txBody>
                    <a:bodyPr/>
                    <a:p>
                      <a:pPr>
                        <a:buNone/>
                      </a:pPr>
                      <a:r>
                        <a:rPr lang="en-US" altLang="en-US"/>
                        <a:t>Dễ dàng so sánh giữa các cặp biến</a:t>
                      </a:r>
                      <a:endParaRPr lang="en-US" altLang="en-US"/>
                    </a:p>
                  </a:txBody>
                  <a:tcPr/>
                </a:tc>
              </a:tr>
              <a:tr h="754380">
                <a:tc>
                  <a:txBody>
                    <a:bodyPr/>
                    <a:p>
                      <a:pPr>
                        <a:buNone/>
                      </a:pPr>
                      <a:r>
                        <a:rPr lang="en-US" altLang="en-US"/>
                        <a:t>Ứng dụng</a:t>
                      </a:r>
                      <a:endParaRPr lang="en-US" altLang="en-US"/>
                    </a:p>
                  </a:txBody>
                  <a:tcPr/>
                </a:tc>
                <a:tc>
                  <a:txBody>
                    <a:bodyPr/>
                    <a:p>
                      <a:pPr>
                        <a:buNone/>
                      </a:pPr>
                      <a:r>
                        <a:rPr lang="en-US" altLang="en-US"/>
                        <a:t>Tính toán trong các mô hình thống kê</a:t>
                      </a:r>
                      <a:endParaRPr lang="en-US" altLang="en-US"/>
                    </a:p>
                  </a:txBody>
                  <a:tcPr/>
                </a:tc>
                <a:tc>
                  <a:txBody>
                    <a:bodyPr/>
                    <a:p>
                      <a:pPr>
                        <a:buNone/>
                      </a:pPr>
                      <a:r>
                        <a:rPr lang="en-US" altLang="en-US"/>
                        <a:t>Diễn giải và so sánh mối quan hệ</a:t>
                      </a:r>
                      <a:endParaRPr lang="en-US"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5910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Khi nào nên sử dụng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trực quan hóa trong phân tích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ơn biến so với phân tích hai biến?</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14" name="Title 1"/>
          <p:cNvSpPr>
            <a:spLocks noGrp="1"/>
          </p:cNvSpPr>
          <p:nvPr/>
        </p:nvSpPr>
        <p:spPr>
          <a:xfrm>
            <a:off x="655320" y="1356995"/>
            <a:ext cx="11261725" cy="52006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PHÂN TÍCH ĐƠN BIẾN </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655320" y="1775460"/>
            <a:ext cx="11261725" cy="52006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Trường hợp cụ thể</a:t>
            </a:r>
            <a:r>
              <a:rPr lang="vi-VN" altLang="en-US" sz="1800">
                <a:latin typeface="Times New Roman" panose="02020603050405020304" charset="0"/>
                <a:cs typeface="Times New Roman" panose="02020603050405020304" charset="0"/>
                <a:sym typeface="+mn-ea"/>
              </a:rPr>
              <a:t> để </a:t>
            </a:r>
            <a:r>
              <a:rPr lang="en-US" altLang="en-US" sz="1800">
                <a:latin typeface="Times New Roman" panose="02020603050405020304" charset="0"/>
                <a:cs typeface="Times New Roman" panose="02020603050405020304" charset="0"/>
                <a:sym typeface="+mn-ea"/>
              </a:rPr>
              <a:t>sử dụng</a:t>
            </a:r>
            <a:r>
              <a:rPr lang="en-US" altLang="en-US" sz="1800">
                <a:latin typeface="Times New Roman" panose="02020603050405020304" charset="0"/>
                <a:cs typeface="Times New Roman" panose="02020603050405020304" charset="0"/>
                <a:sym typeface="+mn-ea"/>
              </a:rPr>
              <a:t>:</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655320" y="2155190"/>
            <a:ext cx="11261725" cy="1846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Khám phá phân phối dữ liệu</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Phát hiện giá trị ngoại lai</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Mô tả đặc điểm cơ bản</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a:t>
            </a:r>
            <a:r>
              <a:rPr lang="en-US" altLang="en-US" sz="1800">
                <a:latin typeface="Times New Roman" panose="02020603050405020304" charset="0"/>
                <a:cs typeface="Times New Roman" panose="02020603050405020304" charset="0"/>
                <a:sym typeface="+mn-ea"/>
              </a:rPr>
              <a:t> Kiểm tra giả định phân phối </a:t>
            </a:r>
            <a:r>
              <a:rPr lang="vi-VN" altLang="en-US" sz="1800">
                <a:latin typeface="Times New Roman" panose="02020603050405020304" charset="0"/>
                <a:cs typeface="Times New Roman" panose="02020603050405020304" charset="0"/>
                <a:sym typeface="+mn-ea"/>
              </a:rPr>
              <a:t> </a:t>
            </a:r>
            <a:endParaRPr lang="en-US" altLang="en-US" sz="1800">
              <a:solidFill>
                <a:schemeClr val="tx1"/>
              </a:solidFill>
              <a:latin typeface="Times New Roman" panose="02020603050405020304" charset="0"/>
              <a:cs typeface="Times New Roman" panose="02020603050405020304" charset="0"/>
            </a:endParaRPr>
          </a:p>
        </p:txBody>
      </p:sp>
      <p:sp>
        <p:nvSpPr>
          <p:cNvPr id="4" name="Title 1"/>
          <p:cNvSpPr>
            <a:spLocks noGrp="1"/>
          </p:cNvSpPr>
          <p:nvPr/>
        </p:nvSpPr>
        <p:spPr>
          <a:xfrm>
            <a:off x="655320" y="3829685"/>
            <a:ext cx="11261725" cy="57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PHÂN TÍCH HAI BIẾN </a:t>
            </a:r>
            <a:endParaRPr lang="en-US" altLang="en-US" sz="1800">
              <a:solidFill>
                <a:schemeClr val="tx1"/>
              </a:solidFill>
              <a:latin typeface="Times New Roman" panose="02020603050405020304" charset="0"/>
              <a:cs typeface="Times New Roman" panose="02020603050405020304" charset="0"/>
            </a:endParaRPr>
          </a:p>
        </p:txBody>
      </p:sp>
      <p:sp>
        <p:nvSpPr>
          <p:cNvPr id="7" name="Title 1"/>
          <p:cNvSpPr>
            <a:spLocks noGrp="1"/>
          </p:cNvSpPr>
          <p:nvPr/>
        </p:nvSpPr>
        <p:spPr>
          <a:xfrm>
            <a:off x="629920" y="4215765"/>
            <a:ext cx="11261725" cy="57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Trường hợp cụ thể</a:t>
            </a:r>
            <a:r>
              <a:rPr lang="vi-VN" altLang="en-US" sz="1800">
                <a:latin typeface="Times New Roman" panose="02020603050405020304" charset="0"/>
                <a:cs typeface="Times New Roman" panose="02020603050405020304" charset="0"/>
                <a:sym typeface="+mn-ea"/>
              </a:rPr>
              <a:t> để sử dụng</a:t>
            </a:r>
            <a:r>
              <a:rPr lang="en-US" altLang="en-US" sz="1800">
                <a:latin typeface="Times New Roman" panose="02020603050405020304" charset="0"/>
                <a:cs typeface="Times New Roman" panose="02020603050405020304" charset="0"/>
                <a:sym typeface="+mn-ea"/>
              </a:rPr>
              <a:t>:</a:t>
            </a:r>
            <a:endParaRPr lang="en-US" altLang="en-US" sz="1800">
              <a:solidFill>
                <a:schemeClr val="tx1"/>
              </a:solidFill>
              <a:latin typeface="Times New Roman" panose="02020603050405020304" charset="0"/>
              <a:cs typeface="Times New Roman" panose="02020603050405020304" charset="0"/>
            </a:endParaRPr>
          </a:p>
        </p:txBody>
      </p:sp>
      <p:sp>
        <p:nvSpPr>
          <p:cNvPr id="42" name="Title 3"/>
          <p:cNvSpPr>
            <a:spLocks noGrp="1"/>
          </p:cNvSpPr>
          <p:nvPr/>
        </p:nvSpPr>
        <p:spPr>
          <a:xfrm>
            <a:off x="655320" y="4569460"/>
            <a:ext cx="10515600" cy="179832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a:t>
            </a:r>
            <a:r>
              <a:rPr lang="en-US" altLang="en-US" sz="1800">
                <a:latin typeface="Times New Roman" panose="02020603050405020304" charset="0"/>
                <a:cs typeface="Times New Roman" panose="02020603050405020304" charset="0"/>
              </a:rPr>
              <a:t> Tìm mối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quan giữa 2 biến số</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a:t>
            </a:r>
            <a:r>
              <a:rPr lang="en-US" altLang="en-US" sz="1800">
                <a:latin typeface="Times New Roman" panose="02020603050405020304" charset="0"/>
                <a:cs typeface="Times New Roman" panose="02020603050405020304" charset="0"/>
              </a:rPr>
              <a:t> So sánh các nhóm</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a:t>
            </a:r>
            <a:r>
              <a:rPr lang="en-US" altLang="en-US" sz="1800">
                <a:latin typeface="Times New Roman" panose="02020603050405020304" charset="0"/>
                <a:cs typeface="Times New Roman" panose="02020603050405020304" charset="0"/>
              </a:rPr>
              <a:t> Phân tích xu 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ớng theo thời gian</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rPr>
              <a:t>-</a:t>
            </a:r>
            <a:r>
              <a:rPr lang="en-US" altLang="en-US" sz="1800">
                <a:latin typeface="Times New Roman" panose="02020603050405020304" charset="0"/>
                <a:cs typeface="Times New Roman" panose="02020603050405020304" charset="0"/>
              </a:rPr>
              <a:t> Kiểm tra sự khác biệt giữa các danh mục</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tgtEl>
                                          <p:spTgt spid="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1" fill="hold"/>
                                        <p:tgtEl>
                                          <p:spTgt spid="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to="" calcmode="lin" valueType="num">
                                      <p:cBhvr>
                                        <p:cTn id="42" dur="1" fill="hold"/>
                                        <p:tgtEl>
                                          <p:spTgt spid="7"/>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 to="" calcmode="lin" valueType="num">
                                      <p:cBhvr>
                                        <p:cTn id="47" dur="1" fill="hold"/>
                                        <p:tgtEl>
                                          <p:spTgt spid="4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2" grpId="0"/>
      <p:bldP spid="2" grpId="1"/>
      <p:bldP spid="3" grpId="0"/>
      <p:bldP spid="3" grpId="1"/>
      <p:bldP spid="4" grpId="0"/>
      <p:bldP spid="4" grpId="1"/>
      <p:bldP spid="7" grpId="0"/>
      <p:bldP spid="7" grpId="1"/>
      <p:bldP spid="42" grpId="0"/>
      <p:bldP spid="4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9864" y="424395"/>
            <a:ext cx="710443" cy="271640"/>
          </a:xfrm>
          <a:prstGeom prst="rect">
            <a:avLst/>
          </a:prstGeom>
        </p:spPr>
      </p:pic>
      <p:sp>
        <p:nvSpPr>
          <p:cNvPr id="5" name="Title 4"/>
          <p:cNvSpPr>
            <a:spLocks noGrp="1"/>
          </p:cNvSpPr>
          <p:nvPr>
            <p:ph type="title"/>
          </p:nvPr>
        </p:nvSpPr>
        <p:spPr>
          <a:xfrm>
            <a:off x="1205230" y="259080"/>
            <a:ext cx="9591040" cy="1029335"/>
          </a:xfrm>
        </p:spPr>
        <p:txBody>
          <a:bodyPr/>
          <a:p>
            <a:pPr>
              <a:lnSpc>
                <a:spcPct val="150000"/>
              </a:lnSpc>
            </a:pPr>
            <a:r>
              <a:rPr lang="vi-VN" altLang="en-US" sz="18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oạn code mẫu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tạo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scatter plot hoặc heatmap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phân tích mối quan hệ giữa hai biến?</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871435"/>
            <a:ext cx="710443" cy="271640"/>
          </a:xfrm>
          <a:prstGeom prst="rect">
            <a:avLst/>
          </a:prstGeom>
        </p:spPr>
      </p:pic>
      <p:sp>
        <p:nvSpPr>
          <p:cNvPr id="7" name="Text Placeholder 6"/>
          <p:cNvSpPr>
            <a:spLocks noGrp="1"/>
          </p:cNvSpPr>
          <p:nvPr>
            <p:ph type="body" idx="1"/>
          </p:nvPr>
        </p:nvSpPr>
        <p:spPr>
          <a:xfrm>
            <a:off x="712470" y="1146810"/>
            <a:ext cx="275209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Scatter Plot </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776605" y="1790065"/>
            <a:ext cx="5157470" cy="417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import matplotlib.pyplot as plt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import numpy as np</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import pandas as pd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dữ liệu mẫu</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np.random.seed(42)</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n =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hours_studied = np.random.normal(20, 5, n)  # Số giờ học</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exam_scores = 50 + 2 * hours_studied + np.random.normal(0, 10, n)  </a:t>
            </a: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438900" y="1630045"/>
            <a:ext cx="5183505" cy="4429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thi</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Scatter plot cơ bản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plt.figure(figsize=(10, 6))</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plt.scatter(hours_studied, exam_scores, alpha=0.6, color='blue')</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plt.xlabel('Số Giờ Học',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Thi',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plt.title('Mối Quan Hệ Giữa Số Giờ Học và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Thi', fontsize=14,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to="" calcmode="lin" valueType="num">
                                      <p:cBhvr>
                                        <p:cTn id="22" dur="1" fill="hold"/>
                                        <p:tgtEl>
                                          <p:spTgt spid="7">
                                            <p:txEl>
                                              <p:pRg st="0" end="0"/>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1" fill="hold"/>
                                        <p:tgtEl>
                                          <p:spTgt spid="8"/>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to="" calcmode="lin" valueType="num">
                                      <p:cBhvr>
                                        <p:cTn id="32"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uild="p"/>
      <p:bldP spid="7" grpId="1" build="p"/>
      <p:bldP spid="8" grpId="0"/>
      <p:bldP spid="8" grpId="1"/>
      <p:bldP spid="9" grpId="0"/>
      <p:bldP spid="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840105" y="199390"/>
            <a:ext cx="275209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Heatmap</a:t>
            </a:r>
            <a:r>
              <a:rPr lang="en-US" altLang="en-US" sz="1800" b="0" u="sng">
                <a:latin typeface="Times New Roman" panose="02020603050405020304" charset="0"/>
                <a:cs typeface="Times New Roman" panose="02020603050405020304" charset="0"/>
                <a:sym typeface="+mn-ea"/>
              </a:rPr>
              <a:t> </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776605" y="768350"/>
            <a:ext cx="5157470" cy="5483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 # Tạo dữ liệu nhiều biến</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np.random.seed(42)</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data = pd.DataFrame({</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'hours_studied': hours_studied,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'exam_scores': exam_scores,</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'attendance': np.random.normal(85, 10, n),  # Tỷ lệ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 học</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'homework_score': np.random.normal(75, 15, n),  #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bài tập</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'previous_gpa': np.random.normal(7.5, 1, n)  #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trung bình tr</a:t>
            </a:r>
            <a:r>
              <a:rPr lang="en-US" altLang="en-US" sz="1800">
                <a:latin typeface="Times New Roman" panose="02020603050405020304" charset="0"/>
                <a:cs typeface="Times New Roman" panose="02020603050405020304" charset="0"/>
                <a:sym typeface="+mn-ea"/>
              </a:rPr>
              <a:t>ư</a:t>
            </a:r>
            <a:r>
              <a:rPr lang="en-US" altLang="en-US" sz="1800">
                <a:latin typeface="Times New Roman" panose="02020603050405020304" charset="0"/>
                <a:cs typeface="Times New Roman" panose="02020603050405020304" charset="0"/>
                <a:sym typeface="+mn-ea"/>
              </a:rPr>
              <a:t>ớc</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Tính ma trận t</a:t>
            </a:r>
            <a:r>
              <a:rPr lang="en-US" altLang="en-US" sz="1800">
                <a:latin typeface="Times New Roman" panose="02020603050405020304" charset="0"/>
                <a:cs typeface="Times New Roman" panose="02020603050405020304" charset="0"/>
                <a:sym typeface="+mn-ea"/>
              </a:rPr>
              <a:t>ư</a:t>
            </a:r>
            <a:r>
              <a:rPr lang="en-US" altLang="en-US" sz="1800">
                <a:latin typeface="Times New Roman" panose="02020603050405020304" charset="0"/>
                <a:cs typeface="Times New Roman" panose="02020603050405020304" charset="0"/>
                <a:sym typeface="+mn-ea"/>
              </a:rPr>
              <a:t>ơng quan</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correlation_matrix = data.corr()</a:t>
            </a: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438900" y="384175"/>
            <a:ext cx="5183505" cy="6291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 Vẽ heatmap</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plt.figure(figsize=(10, 8))</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sns.heatmap(correlation_matrix,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annot=True,        # Hiển thị giá trị</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cmap='coolwarm',   # Màu sắc</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center=0,          # Tâm màu ở 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square=True,       Ô vuông</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fmt='.3f',         #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ịnh dạng số</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cbar_kws={'shrink': 0.8})</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plt.title('MA TRẬN T</a:t>
            </a:r>
            <a:r>
              <a:rPr lang="en-US" altLang="en-US" sz="1800">
                <a:latin typeface="Times New Roman" panose="02020603050405020304" charset="0"/>
                <a:cs typeface="Times New Roman" panose="02020603050405020304" charset="0"/>
              </a:rPr>
              <a:t>ƯƠ</a:t>
            </a:r>
            <a:r>
              <a:rPr lang="en-US" altLang="en-US" sz="1800">
                <a:latin typeface="Times New Roman" panose="02020603050405020304" charset="0"/>
                <a:cs typeface="Times New Roman" panose="02020603050405020304" charset="0"/>
              </a:rPr>
              <a:t>NG QUAN GIỮA C</a:t>
            </a:r>
            <a:r>
              <a:rPr lang="en-US" altLang="en-US" sz="1800">
                <a:latin typeface="Times New Roman" panose="02020603050405020304" charset="0"/>
                <a:cs typeface="Times New Roman" panose="02020603050405020304" charset="0"/>
              </a:rPr>
              <a:t>Á</a:t>
            </a:r>
            <a:r>
              <a:rPr lang="en-US" altLang="en-US" sz="1800">
                <a:latin typeface="Times New Roman" panose="02020603050405020304" charset="0"/>
                <a:cs typeface="Times New Roman" panose="02020603050405020304" charset="0"/>
              </a:rPr>
              <a:t>C BIẾN',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plt.yticks(rotation=0)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plt.tight_layout()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8" grpId="0"/>
      <p:bldP spid="8" grpId="1"/>
      <p:bldP spid="9" grpId="0"/>
      <p:bldP spid="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1149350" y="987425"/>
            <a:ext cx="2752090"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 </a:t>
            </a:r>
            <a:r>
              <a:rPr lang="en-US" altLang="en-US" sz="1800" b="0" u="sng">
                <a:latin typeface="Times New Roman" panose="02020603050405020304" charset="0"/>
                <a:cs typeface="Times New Roman" panose="02020603050405020304" charset="0"/>
                <a:sym typeface="+mn-ea"/>
              </a:rPr>
              <a:t>Diễn giải</a:t>
            </a:r>
            <a:endParaRPr lang="en-US" altLang="en-US" sz="1800" b="0" u="sng">
              <a:latin typeface="Times New Roman" panose="02020603050405020304" charset="0"/>
              <a:cs typeface="Times New Roman" panose="02020603050405020304" charset="0"/>
              <a:sym typeface="+mn-ea"/>
            </a:endParaRPr>
          </a:p>
        </p:txBody>
      </p:sp>
      <p:sp>
        <p:nvSpPr>
          <p:cNvPr id="14" name="Title 1"/>
          <p:cNvSpPr>
            <a:spLocks noGrp="1"/>
          </p:cNvSpPr>
          <p:nvPr/>
        </p:nvSpPr>
        <p:spPr>
          <a:xfrm>
            <a:off x="1149350" y="1470660"/>
            <a:ext cx="11261725" cy="57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 Scatter Plot: Nhận diện mối quan hệ trực quan</a:t>
            </a:r>
            <a:endParaRPr lang="en-US" altLang="en-US" sz="1800">
              <a:solidFill>
                <a:schemeClr val="tx1"/>
              </a:solidFill>
              <a:latin typeface="Times New Roman" panose="02020603050405020304" charset="0"/>
              <a:cs typeface="Times New Roman" panose="02020603050405020304" charset="0"/>
            </a:endParaRPr>
          </a:p>
        </p:txBody>
      </p:sp>
      <p:sp>
        <p:nvSpPr>
          <p:cNvPr id="2" name="Title 1"/>
          <p:cNvSpPr>
            <a:spLocks noGrp="1"/>
          </p:cNvSpPr>
          <p:nvPr/>
        </p:nvSpPr>
        <p:spPr>
          <a:xfrm>
            <a:off x="1149350" y="1892935"/>
            <a:ext cx="11261725" cy="1536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Điểm phân tán thành cụm → Quan hệ mạnh</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 Điểm phân tán ngẫu nhiên → Không có quan hệ</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sym typeface="+mn-ea"/>
              </a:rPr>
              <a:t>    • Xu hướng tăng/giảm rõ ràng → Tương quan dương/âm</a:t>
            </a:r>
            <a:endParaRPr lang="en-US" altLang="en-US" sz="1800">
              <a:solidFill>
                <a:schemeClr val="tx1"/>
              </a:solidFill>
              <a:latin typeface="Times New Roman" panose="02020603050405020304" charset="0"/>
              <a:cs typeface="Times New Roman" panose="02020603050405020304" charset="0"/>
            </a:endParaRPr>
          </a:p>
        </p:txBody>
      </p:sp>
      <p:sp>
        <p:nvSpPr>
          <p:cNvPr id="3" name="Title 1"/>
          <p:cNvSpPr>
            <a:spLocks noGrp="1"/>
          </p:cNvSpPr>
          <p:nvPr/>
        </p:nvSpPr>
        <p:spPr>
          <a:xfrm>
            <a:off x="1149350" y="3262630"/>
            <a:ext cx="11261725" cy="574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Heatmap: So sánh nhiều mối quan hệ cùng lúc</a:t>
            </a:r>
            <a:endParaRPr lang="en-US" altLang="en-US" sz="1800">
              <a:solidFill>
                <a:schemeClr val="tx1"/>
              </a:solidFill>
              <a:latin typeface="Times New Roman" panose="02020603050405020304" charset="0"/>
              <a:cs typeface="Times New Roman" panose="02020603050405020304" charset="0"/>
            </a:endParaRPr>
          </a:p>
        </p:txBody>
      </p:sp>
      <p:sp>
        <p:nvSpPr>
          <p:cNvPr id="43" name="Title 3"/>
          <p:cNvSpPr>
            <a:spLocks noGrp="1"/>
          </p:cNvSpPr>
          <p:nvPr/>
        </p:nvSpPr>
        <p:spPr>
          <a:xfrm>
            <a:off x="1149350" y="3589020"/>
            <a:ext cx="6852285" cy="151511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rPr>
              <a:t>• Màu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ỏ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ậm →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quan d</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mạnh</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Màu xanh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ậm →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quan âm mạnh</a:t>
            </a:r>
            <a:endParaRPr lang="en-US" altLang="en-US" sz="1800">
              <a:latin typeface="Times New Roman" panose="02020603050405020304" charset="0"/>
              <a:cs typeface="Times New Roman" panose="02020603050405020304" charset="0"/>
            </a:endParaRPr>
          </a:p>
          <a:p>
            <a:pPr>
              <a:lnSpc>
                <a:spcPct val="150000"/>
              </a:lnSpc>
            </a:pPr>
            <a:r>
              <a:rPr lang="en-US" altLang="en-US" sz="1800">
                <a:latin typeface="Times New Roman" panose="02020603050405020304" charset="0"/>
                <a:cs typeface="Times New Roman" panose="02020603050405020304" charset="0"/>
              </a:rPr>
              <a:t>    • Màu nhạt → T</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quan yếu</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to="" calcmode="lin" valueType="num">
                                      <p:cBhvr>
                                        <p:cTn id="12" dur="1" fill="hold"/>
                                        <p:tgtEl>
                                          <p:spTgt spid="1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to="" calcmode="lin" valueType="num">
                                      <p:cBhvr>
                                        <p:cTn id="22" dur="1" fill="hold"/>
                                        <p:tgtEl>
                                          <p:spTgt spid="3"/>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 to="" calcmode="lin" valueType="num">
                                      <p:cBhvr>
                                        <p:cTn id="27" dur="1" fill="hold"/>
                                        <p:tgtEl>
                                          <p:spTgt spid="4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14" grpId="0"/>
      <p:bldP spid="14" grpId="1"/>
      <p:bldP spid="2" grpId="0"/>
      <p:bldP spid="2" grpId="1"/>
      <p:bldP spid="3" grpId="0"/>
      <p:bldP spid="3" grpId="1"/>
      <p:bldP spid="43" grpId="0"/>
      <p:bldP spid="4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0049" y="243420"/>
            <a:ext cx="710443" cy="271640"/>
          </a:xfrm>
          <a:prstGeom prst="rect">
            <a:avLst/>
          </a:prstGeom>
        </p:spPr>
      </p:pic>
      <p:sp>
        <p:nvSpPr>
          <p:cNvPr id="5" name="Title 4"/>
          <p:cNvSpPr>
            <a:spLocks noGrp="1"/>
          </p:cNvSpPr>
          <p:nvPr>
            <p:ph type="title"/>
          </p:nvPr>
        </p:nvSpPr>
        <p:spPr>
          <a:xfrm>
            <a:off x="1205230" y="127635"/>
            <a:ext cx="9591040" cy="864870"/>
          </a:xfrm>
        </p:spPr>
        <p:txBody>
          <a:bodyPr>
            <a:normAutofit fontScale="90000"/>
          </a:bodyPr>
          <a:p>
            <a:pPr>
              <a:lnSpc>
                <a:spcPct val="150000"/>
              </a:lnSpc>
            </a:pPr>
            <a:r>
              <a:rPr lang="vi-VN" altLang="en-US" sz="2000">
                <a:latin typeface="Times New Roman" panose="02020603050405020304" charset="0"/>
                <a:cs typeface="Times New Roman" panose="02020603050405020304" charset="0"/>
              </a:rPr>
              <a:t>     </a:t>
            </a:r>
            <a:r>
              <a:rPr lang="en-US" altLang="en-US" sz="2000" b="1">
                <a:solidFill>
                  <a:schemeClr val="accent2"/>
                </a:solidFill>
                <a:latin typeface="Times New Roman" panose="02020603050405020304" charset="0"/>
                <a:cs typeface="Times New Roman" panose="02020603050405020304" charset="0"/>
              </a:rPr>
              <a:t>Làm thế nào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ể trực quan hóa mối quan hệ giữa một biến số và một biến phân loại bằng biểu </a:t>
            </a:r>
            <a:r>
              <a:rPr lang="en-US" altLang="en-US" sz="2000" b="1">
                <a:solidFill>
                  <a:schemeClr val="accent2"/>
                </a:solidFill>
                <a:latin typeface="Times New Roman" panose="02020603050405020304" charset="0"/>
                <a:cs typeface="Times New Roman" panose="02020603050405020304" charset="0"/>
              </a:rPr>
              <a:t>đ</a:t>
            </a:r>
            <a:r>
              <a:rPr lang="en-US" altLang="en-US" sz="2000" b="1">
                <a:solidFill>
                  <a:schemeClr val="accent2"/>
                </a:solidFill>
                <a:latin typeface="Times New Roman" panose="02020603050405020304" charset="0"/>
                <a:cs typeface="Times New Roman" panose="02020603050405020304" charset="0"/>
              </a:rPr>
              <a:t>ồ boxplot hoặc violin plot trong Python?</a:t>
            </a:r>
            <a:endParaRPr lang="en-US" altLang="en-US" sz="2000" b="1">
              <a:solidFill>
                <a:schemeClr val="accent2"/>
              </a:solidFill>
              <a:latin typeface="Times New Roman" panose="02020603050405020304" charset="0"/>
              <a:cs typeface="Times New Roman" panose="02020603050405020304" charset="0"/>
            </a:endParaRPr>
          </a:p>
        </p:txBody>
      </p: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46589" y="599655"/>
            <a:ext cx="710443" cy="271640"/>
          </a:xfrm>
          <a:prstGeom prst="rect">
            <a:avLst/>
          </a:prstGeom>
        </p:spPr>
      </p:pic>
      <p:sp>
        <p:nvSpPr>
          <p:cNvPr id="7" name="Text Placeholder 6"/>
          <p:cNvSpPr>
            <a:spLocks noGrp="1"/>
          </p:cNvSpPr>
          <p:nvPr>
            <p:ph type="body" idx="1"/>
          </p:nvPr>
        </p:nvSpPr>
        <p:spPr>
          <a:xfrm>
            <a:off x="445770" y="861060"/>
            <a:ext cx="378523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Boxplot Cơ Bản &amp; Nâng Cao </a:t>
            </a:r>
            <a:endParaRPr lang="en-US" altLang="en-US" sz="1800" b="0" i="1">
              <a:latin typeface="Times New Roman" panose="02020603050405020304" charset="0"/>
              <a:cs typeface="Times New Roman" panose="02020603050405020304" charset="0"/>
              <a:sym typeface="+mn-ea"/>
            </a:endParaRPr>
          </a:p>
        </p:txBody>
      </p:sp>
      <p:sp>
        <p:nvSpPr>
          <p:cNvPr id="6" name="Text Placeholder 6"/>
          <p:cNvSpPr>
            <a:spLocks noGrp="1"/>
          </p:cNvSpPr>
          <p:nvPr/>
        </p:nvSpPr>
        <p:spPr>
          <a:xfrm>
            <a:off x="647700" y="1233805"/>
            <a:ext cx="378523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 Boxplot Cơ Bản với Matplotlib</a:t>
            </a:r>
            <a:r>
              <a:rPr lang="en-US" altLang="en-US" sz="1800" b="0" u="sng">
                <a:latin typeface="Times New Roman" panose="02020603050405020304" charset="0"/>
                <a:cs typeface="Times New Roman" panose="02020603050405020304" charset="0"/>
                <a:sym typeface="+mn-ea"/>
              </a:rPr>
              <a:t> </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351155" y="1690370"/>
            <a:ext cx="5168265" cy="4859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 import matplotlib.pyplot as plt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import pandas as pd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import numpy as np</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dữ liệu mẫu</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np.random.seed(42)</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data = {</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'Nhóm A': np.random.normal(50, 15,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'Nhóm B': np.random.normal(60, 12,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'Nhóm C': np.random.normal(45, 20,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'Nhóm D': np.random.normal(70, 10,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Boxplot cơ bản</a:t>
            </a:r>
            <a:endParaRPr lang="en-US" altLang="en-US" sz="1800">
              <a:latin typeface="Times New Roman" panose="02020603050405020304" charset="0"/>
              <a:cs typeface="Times New Roman" panose="02020603050405020304" charset="0"/>
            </a:endParaRPr>
          </a:p>
          <a:p>
            <a:pPr marL="0" indent="0">
              <a:lnSpc>
                <a:spcPct val="100000"/>
              </a:lnSpc>
              <a:buNone/>
            </a:pP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5519420" y="654685"/>
            <a:ext cx="6337300" cy="62033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plt.figure(figsize=(10, 6))</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box_plot = plt.boxplot([data['Nhóm A'], data['Nhóm B'], data['Nhóm C'], data['Nhóm 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labels=['Nhóm A', 'Nhóm B', 'Nhóm C', 'Nhóm 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patch_artist=True)  # Cho phép tô màu</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Tùy chỉnh màu sắc</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colors = ['#FF6B6B', '#4ECDC4', '#45B7D1', '#96CEB4']</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for patch, color in zip(box_plot['boxes'], colors):</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patch.set_facecolor(color)</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patch.set_alpha(0.7)</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plt.title('SO S</a:t>
            </a:r>
            <a:r>
              <a:rPr lang="en-US" altLang="en-US" sz="1800">
                <a:latin typeface="Times New Roman" panose="02020603050405020304" charset="0"/>
                <a:cs typeface="Times New Roman" panose="02020603050405020304" charset="0"/>
              </a:rPr>
              <a:t>Á</a:t>
            </a:r>
            <a:r>
              <a:rPr lang="en-US" altLang="en-US" sz="1800">
                <a:latin typeface="Times New Roman" panose="02020603050405020304" charset="0"/>
                <a:cs typeface="Times New Roman" panose="02020603050405020304" charset="0"/>
              </a:rPr>
              <a:t>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THEO NH</a:t>
            </a:r>
            <a:r>
              <a:rPr lang="en-US" altLang="en-US" sz="1800">
                <a:latin typeface="Times New Roman" panose="02020603050405020304" charset="0"/>
                <a:cs typeface="Times New Roman" panose="02020603050405020304" charset="0"/>
              </a:rPr>
              <a:t>Ó</a:t>
            </a:r>
            <a:r>
              <a:rPr lang="en-US" altLang="en-US" sz="1800">
                <a:latin typeface="Times New Roman" panose="02020603050405020304" charset="0"/>
                <a:cs typeface="Times New Roman" panose="02020603050405020304" charset="0"/>
              </a:rPr>
              <a:t>M', fontsize=14,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plt.xlabel('Nhóm',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to="" calcmode="lin" valueType="num">
                                      <p:cBhvr>
                                        <p:cTn id="7" dur="1" fill="hold"/>
                                        <p:tgtEl>
                                          <p:spTgt spid="3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to="" calcmode="lin" valueType="num">
                                      <p:cBhvr>
                                        <p:cTn id="17" dur="1" fill="hold"/>
                                        <p:tgtEl>
                                          <p:spTgt spid="3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to="" calcmode="lin" valueType="num">
                                      <p:cBhvr>
                                        <p:cTn id="22" dur="1" fill="hold"/>
                                        <p:tgtEl>
                                          <p:spTgt spid="7">
                                            <p:txEl>
                                              <p:pRg st="0" end="0"/>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1" fill="hold"/>
                                        <p:tgtEl>
                                          <p:spTgt spid="8"/>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uild="p"/>
      <p:bldP spid="7" grpId="1" build="p"/>
      <p:bldP spid="6" grpId="0"/>
      <p:bldP spid="6" grpId="1"/>
      <p:bldP spid="8" grpId="0"/>
      <p:bldP spid="8"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04620" y="194310"/>
            <a:ext cx="9557385" cy="1188085"/>
          </a:xfrm>
        </p:spPr>
        <p:txBody>
          <a:bodyPr>
            <a:normAutofit fontScale="90000"/>
          </a:bodyPr>
          <a:p>
            <a:pPr>
              <a:lnSpc>
                <a:spcPct val="150000"/>
              </a:lnSpc>
            </a:pPr>
            <a:r>
              <a:rPr lang="vi-VN" altLang="en-US" sz="2000">
                <a:solidFill>
                  <a:schemeClr val="accent4"/>
                </a:solidFill>
                <a:latin typeface="Times New Roman" panose="02020603050405020304" charset="0"/>
                <a:cs typeface="Times New Roman" panose="02020603050405020304" charset="0"/>
              </a:rPr>
              <a:t>  </a:t>
            </a:r>
            <a:r>
              <a:rPr lang="en-US" altLang="en-US" sz="2220" b="1">
                <a:solidFill>
                  <a:schemeClr val="accent4"/>
                </a:solidFill>
                <a:latin typeface="Times New Roman" panose="02020603050405020304" charset="0"/>
                <a:cs typeface="Times New Roman" panose="02020603050405020304" charset="0"/>
              </a:rPr>
              <a:t>Các th</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ớc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o thống kê mô tả chính (ví dụ: trung bình, trung vị, ph</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ơng sai,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ộ lệch chuẩn) </a:t>
            </a:r>
            <a:r>
              <a:rPr lang="en-US" altLang="en-US" sz="2220" b="1">
                <a:solidFill>
                  <a:schemeClr val="accent4"/>
                </a:solidFill>
                <a:latin typeface="Times New Roman" panose="02020603050405020304" charset="0"/>
                <a:cs typeface="Times New Roman" panose="02020603050405020304" charset="0"/>
              </a:rPr>
              <a:t>đư</a:t>
            </a:r>
            <a:r>
              <a:rPr lang="en-US" altLang="en-US" sz="2220" b="1">
                <a:solidFill>
                  <a:schemeClr val="accent4"/>
                </a:solidFill>
                <a:latin typeface="Times New Roman" panose="02020603050405020304" charset="0"/>
                <a:cs typeface="Times New Roman" panose="02020603050405020304" charset="0"/>
              </a:rPr>
              <a:t>ợc sử dụng </a:t>
            </a:r>
            <a:r>
              <a:rPr lang="en-US" altLang="en-US" sz="2220" b="1">
                <a:solidFill>
                  <a:schemeClr val="accent4"/>
                </a:solidFill>
                <a:latin typeface="Times New Roman" panose="02020603050405020304" charset="0"/>
                <a:cs typeface="Times New Roman" panose="02020603050405020304" charset="0"/>
              </a:rPr>
              <a:t>đ</a:t>
            </a:r>
            <a:r>
              <a:rPr lang="en-US" altLang="en-US" sz="2220" b="1">
                <a:solidFill>
                  <a:schemeClr val="accent4"/>
                </a:solidFill>
                <a:latin typeface="Times New Roman" panose="02020603050405020304" charset="0"/>
                <a:cs typeface="Times New Roman" panose="02020603050405020304" charset="0"/>
              </a:rPr>
              <a:t>ể làm gì? Trong tr</a:t>
            </a:r>
            <a:r>
              <a:rPr lang="en-US" altLang="en-US" sz="2220" b="1">
                <a:solidFill>
                  <a:schemeClr val="accent4"/>
                </a:solidFill>
                <a:latin typeface="Times New Roman" panose="02020603050405020304" charset="0"/>
                <a:cs typeface="Times New Roman" panose="02020603050405020304" charset="0"/>
              </a:rPr>
              <a:t>ư</a:t>
            </a:r>
            <a:r>
              <a:rPr lang="en-US" altLang="en-US" sz="2220" b="1">
                <a:solidFill>
                  <a:schemeClr val="accent4"/>
                </a:solidFill>
                <a:latin typeface="Times New Roman" panose="02020603050405020304" charset="0"/>
                <a:cs typeface="Times New Roman" panose="02020603050405020304" charset="0"/>
              </a:rPr>
              <a:t>ờng hợp nào thì nên dùng trung vị thay vì trung bình?</a:t>
            </a:r>
            <a:endParaRPr lang="en-US" altLang="en-US" sz="2220" b="1">
              <a:solidFill>
                <a:schemeClr val="accent4"/>
              </a:solidFill>
              <a:latin typeface="Times New Roman" panose="02020603050405020304" charset="0"/>
              <a:cs typeface="Times New Roman" panose="02020603050405020304" charset="0"/>
            </a:endParaRPr>
          </a:p>
        </p:txBody>
      </p:sp>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7659" y="258660"/>
            <a:ext cx="710443" cy="271640"/>
          </a:xfrm>
          <a:prstGeom prst="rect">
            <a:avLst/>
          </a:prstGeom>
        </p:spPr>
      </p:pic>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04679" y="1110830"/>
            <a:ext cx="710443" cy="271640"/>
          </a:xfrm>
          <a:prstGeom prst="rect">
            <a:avLst/>
          </a:prstGeom>
        </p:spPr>
      </p:pic>
      <p:sp>
        <p:nvSpPr>
          <p:cNvPr id="3" name="Title 1"/>
          <p:cNvSpPr>
            <a:spLocks noGrp="1"/>
          </p:cNvSpPr>
          <p:nvPr/>
        </p:nvSpPr>
        <p:spPr>
          <a:xfrm>
            <a:off x="860425" y="1368425"/>
            <a:ext cx="8153400" cy="613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solidFill>
                  <a:schemeClr val="accent4"/>
                </a:solidFill>
                <a:latin typeface="Times New Roman" panose="02020603050405020304" charset="0"/>
                <a:cs typeface="Times New Roman" panose="02020603050405020304" charset="0"/>
              </a:rPr>
              <a:t> </a:t>
            </a:r>
            <a:r>
              <a:rPr lang="vi-VN" altLang="en-US" sz="2000">
                <a:solidFill>
                  <a:schemeClr val="tx1"/>
                </a:solidFill>
                <a:latin typeface="Times New Roman" panose="02020603050405020304" charset="0"/>
                <a:cs typeface="Times New Roman" panose="02020603050405020304" charset="0"/>
              </a:rPr>
              <a:t> </a:t>
            </a:r>
            <a:r>
              <a:rPr lang="vi-VN" altLang="en-US" sz="1800" u="sng">
                <a:solidFill>
                  <a:schemeClr val="tx1"/>
                </a:solidFill>
                <a:latin typeface="Times New Roman" panose="02020603050405020304" charset="0"/>
                <a:cs typeface="Times New Roman" panose="02020603050405020304" charset="0"/>
              </a:rPr>
              <a:t>* </a:t>
            </a:r>
            <a:r>
              <a:rPr lang="en-US" altLang="en-US" sz="1800" u="sng">
                <a:solidFill>
                  <a:schemeClr val="tx1"/>
                </a:solidFill>
                <a:latin typeface="Times New Roman" panose="02020603050405020304" charset="0"/>
                <a:cs typeface="Times New Roman" panose="02020603050405020304" charset="0"/>
              </a:rPr>
              <a:t>Nhóm </a:t>
            </a:r>
            <a:r>
              <a:rPr lang="en-US" altLang="en-US" sz="1800" u="sng">
                <a:solidFill>
                  <a:schemeClr val="tx1"/>
                </a:solidFill>
                <a:latin typeface="Times New Roman" panose="02020603050405020304" charset="0"/>
                <a:cs typeface="Times New Roman" panose="02020603050405020304" charset="0"/>
              </a:rPr>
              <a:t>Đo l</a:t>
            </a:r>
            <a:r>
              <a:rPr lang="en-US" altLang="en-US" sz="1800" u="sng">
                <a:solidFill>
                  <a:schemeClr val="tx1"/>
                </a:solidFill>
                <a:latin typeface="Times New Roman" panose="02020603050405020304" charset="0"/>
                <a:cs typeface="Times New Roman" panose="02020603050405020304" charset="0"/>
              </a:rPr>
              <a:t>ường Xu h</a:t>
            </a:r>
            <a:r>
              <a:rPr lang="en-US" altLang="en-US" sz="1800" u="sng">
                <a:solidFill>
                  <a:schemeClr val="tx1"/>
                </a:solidFill>
                <a:latin typeface="Times New Roman" panose="02020603050405020304" charset="0"/>
                <a:cs typeface="Times New Roman" panose="02020603050405020304" charset="0"/>
              </a:rPr>
              <a:t>ướng Trung tâm (Measures of Central Tendency</a:t>
            </a:r>
            <a:r>
              <a:rPr lang="vi-VN" altLang="en-US" sz="1800" u="sng">
                <a:solidFill>
                  <a:schemeClr val="tx1"/>
                </a:solidFill>
                <a:latin typeface="Times New Roman" panose="02020603050405020304" charset="0"/>
                <a:cs typeface="Times New Roman" panose="02020603050405020304" charset="0"/>
              </a:rPr>
              <a:t>)</a:t>
            </a:r>
            <a:endParaRPr lang="en-US" altLang="en-US" sz="1800">
              <a:solidFill>
                <a:schemeClr val="tx1"/>
              </a:solidFill>
              <a:latin typeface="Times New Roman" panose="02020603050405020304" charset="0"/>
              <a:cs typeface="Times New Roman" panose="02020603050405020304" charset="0"/>
            </a:endParaRPr>
          </a:p>
        </p:txBody>
      </p:sp>
      <p:sp>
        <p:nvSpPr>
          <p:cNvPr id="5" name="Title 1"/>
          <p:cNvSpPr>
            <a:spLocks noGrp="1"/>
          </p:cNvSpPr>
          <p:nvPr/>
        </p:nvSpPr>
        <p:spPr>
          <a:xfrm>
            <a:off x="860425" y="1866265"/>
            <a:ext cx="10888345" cy="83185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 </a:t>
            </a:r>
            <a:r>
              <a:rPr lang="en-US" altLang="en-US" sz="1800">
                <a:solidFill>
                  <a:schemeClr val="tx1"/>
                </a:solidFill>
                <a:latin typeface="Times New Roman" panose="02020603050405020304" charset="0"/>
                <a:cs typeface="Times New Roman" panose="02020603050405020304" charset="0"/>
              </a:rPr>
              <a:t>Trung bình (Mean - Average):</a:t>
            </a:r>
            <a:r>
              <a:rPr lang="vi-VN" altLang="en-US" sz="1800">
                <a:solidFill>
                  <a:schemeClr val="tx1"/>
                </a:solidFill>
                <a:latin typeface="Times New Roman" panose="02020603050405020304" charset="0"/>
                <a:cs typeface="Times New Roman" panose="02020603050405020304" charset="0"/>
              </a:rPr>
              <a:t> dùng để c</a:t>
            </a:r>
            <a:r>
              <a:rPr lang="en-US" altLang="en-US" sz="1800">
                <a:solidFill>
                  <a:schemeClr val="tx1"/>
                </a:solidFill>
                <a:latin typeface="Times New Roman" panose="02020603050405020304" charset="0"/>
                <a:cs typeface="Times New Roman" panose="02020603050405020304" charset="0"/>
              </a:rPr>
              <a:t>ung cấp một cái nhìn tổng quan về "mức đ</a:t>
            </a:r>
            <a:r>
              <a:rPr lang="en-US" altLang="en-US" sz="1800">
                <a:solidFill>
                  <a:schemeClr val="tx1"/>
                </a:solidFill>
                <a:latin typeface="Times New Roman" panose="02020603050405020304" charset="0"/>
                <a:cs typeface="Times New Roman" panose="02020603050405020304" charset="0"/>
              </a:rPr>
              <a:t>ộ trung bình" của toàn bộ tập dữ liệu. Nó rất nhạy cảm với mọi giá trị trong dữ liệu.</a:t>
            </a:r>
            <a:endParaRPr lang="en-US" altLang="en-US" sz="1800">
              <a:solidFill>
                <a:schemeClr val="tx1"/>
              </a:solidFill>
              <a:latin typeface="Times New Roman" panose="02020603050405020304" charset="0"/>
              <a:cs typeface="Times New Roman" panose="02020603050405020304" charset="0"/>
            </a:endParaRPr>
          </a:p>
        </p:txBody>
      </p:sp>
      <p:sp>
        <p:nvSpPr>
          <p:cNvPr id="8" name="Title 1"/>
          <p:cNvSpPr>
            <a:spLocks noGrp="1"/>
          </p:cNvSpPr>
          <p:nvPr/>
        </p:nvSpPr>
        <p:spPr>
          <a:xfrm>
            <a:off x="860425" y="2625090"/>
            <a:ext cx="10909300" cy="9829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solidFill>
                  <a:schemeClr val="tx1"/>
                </a:solidFill>
                <a:latin typeface="Times New Roman" panose="02020603050405020304" charset="0"/>
                <a:cs typeface="Times New Roman" panose="02020603050405020304" charset="0"/>
              </a:rPr>
              <a:t>    </a:t>
            </a:r>
            <a:r>
              <a:rPr lang="vi-VN" altLang="en-US" sz="1800">
                <a:solidFill>
                  <a:schemeClr val="tx1"/>
                </a:solidFill>
                <a:latin typeface="Times New Roman" panose="02020603050405020304" charset="0"/>
                <a:cs typeface="Times New Roman" panose="02020603050405020304" charset="0"/>
              </a:rPr>
              <a:t>+ </a:t>
            </a:r>
            <a:r>
              <a:rPr lang="en-US" altLang="en-US" sz="1800">
                <a:solidFill>
                  <a:schemeClr val="tx1"/>
                </a:solidFill>
                <a:latin typeface="Times New Roman" panose="02020603050405020304" charset="0"/>
                <a:cs typeface="Times New Roman" panose="02020603050405020304" charset="0"/>
              </a:rPr>
              <a:t>Trung vị (Median):</a:t>
            </a:r>
            <a:r>
              <a:rPr lang="vi-VN" altLang="en-US" sz="1800">
                <a:solidFill>
                  <a:schemeClr val="tx1"/>
                </a:solidFill>
                <a:latin typeface="Times New Roman" panose="02020603050405020304" charset="0"/>
                <a:cs typeface="Times New Roman" panose="02020603050405020304" charset="0"/>
              </a:rPr>
              <a:t> dùng để c</a:t>
            </a:r>
            <a:r>
              <a:rPr lang="en-US" altLang="en-US" sz="1800">
                <a:solidFill>
                  <a:schemeClr val="tx1"/>
                </a:solidFill>
                <a:latin typeface="Times New Roman" panose="02020603050405020304" charset="0"/>
                <a:cs typeface="Times New Roman" panose="02020603050405020304" charset="0"/>
              </a:rPr>
              <a:t>hỉ ra đ</a:t>
            </a:r>
            <a:r>
              <a:rPr lang="en-US" altLang="en-US" sz="1800">
                <a:solidFill>
                  <a:schemeClr val="tx1"/>
                </a:solidFill>
                <a:latin typeface="Times New Roman" panose="02020603050405020304" charset="0"/>
                <a:cs typeface="Times New Roman" panose="02020603050405020304" charset="0"/>
              </a:rPr>
              <a:t>iểm chia đ</a:t>
            </a:r>
            <a:r>
              <a:rPr lang="en-US" altLang="en-US" sz="1800">
                <a:solidFill>
                  <a:schemeClr val="tx1"/>
                </a:solidFill>
                <a:latin typeface="Times New Roman" panose="02020603050405020304" charset="0"/>
                <a:cs typeface="Times New Roman" panose="02020603050405020304" charset="0"/>
              </a:rPr>
              <a:t>ôi tập dữ liệu (50% số liệu nằm dư</a:t>
            </a:r>
            <a:r>
              <a:rPr lang="en-US" altLang="en-US" sz="1800">
                <a:solidFill>
                  <a:schemeClr val="tx1"/>
                </a:solidFill>
                <a:latin typeface="Times New Roman" panose="02020603050405020304" charset="0"/>
                <a:cs typeface="Times New Roman" panose="02020603050405020304" charset="0"/>
              </a:rPr>
              <a:t>ới, 50% nằm trên trung vị). Nó không bị ảnh hư</a:t>
            </a:r>
            <a:r>
              <a:rPr lang="en-US" altLang="en-US" sz="1800">
                <a:solidFill>
                  <a:schemeClr val="tx1"/>
                </a:solidFill>
                <a:latin typeface="Times New Roman" panose="02020603050405020304" charset="0"/>
                <a:cs typeface="Times New Roman" panose="02020603050405020304" charset="0"/>
              </a:rPr>
              <a:t>ởng bởi các giá trị ngoại lai (outliers) cực lớn hoặc cực nhỏ.</a:t>
            </a:r>
            <a:endParaRPr lang="en-US" altLang="en-US" sz="1800">
              <a:solidFill>
                <a:schemeClr val="tx1"/>
              </a:solidFill>
              <a:latin typeface="Times New Roman" panose="02020603050405020304" charset="0"/>
              <a:cs typeface="Times New Roman" panose="02020603050405020304" charset="0"/>
            </a:endParaRPr>
          </a:p>
        </p:txBody>
      </p:sp>
      <p:sp>
        <p:nvSpPr>
          <p:cNvPr id="9" name="Title 1"/>
          <p:cNvSpPr>
            <a:spLocks noGrp="1"/>
          </p:cNvSpPr>
          <p:nvPr/>
        </p:nvSpPr>
        <p:spPr>
          <a:xfrm>
            <a:off x="860425" y="3504565"/>
            <a:ext cx="8153400" cy="613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solidFill>
                  <a:schemeClr val="accent4"/>
                </a:solidFill>
                <a:latin typeface="Times New Roman" panose="02020603050405020304" charset="0"/>
                <a:cs typeface="Times New Roman" panose="02020603050405020304" charset="0"/>
              </a:rPr>
              <a:t> </a:t>
            </a:r>
            <a:r>
              <a:rPr lang="vi-VN" altLang="en-US" sz="2000">
                <a:solidFill>
                  <a:schemeClr val="tx1"/>
                </a:solidFill>
                <a:latin typeface="Times New Roman" panose="02020603050405020304" charset="0"/>
                <a:cs typeface="Times New Roman" panose="02020603050405020304" charset="0"/>
              </a:rPr>
              <a:t> </a:t>
            </a:r>
            <a:r>
              <a:rPr lang="vi-VN" altLang="en-US" sz="1800" u="sng">
                <a:solidFill>
                  <a:schemeClr val="tx1"/>
                </a:solidFill>
                <a:latin typeface="Times New Roman" panose="02020603050405020304" charset="0"/>
                <a:cs typeface="Times New Roman" panose="02020603050405020304" charset="0"/>
              </a:rPr>
              <a:t>* </a:t>
            </a:r>
            <a:r>
              <a:rPr lang="en-US" altLang="en-US" sz="1800" u="sng">
                <a:latin typeface="Times New Roman" panose="02020603050405020304" charset="0"/>
                <a:cs typeface="Times New Roman" panose="02020603050405020304" charset="0"/>
                <a:sym typeface="+mn-ea"/>
              </a:rPr>
              <a:t>Nhóm Đo lường Độ phân tán (Measures of Dispersion)</a:t>
            </a:r>
            <a:r>
              <a:rPr lang="vi-VN" altLang="en-US" sz="1800" u="sng">
                <a:latin typeface="Times New Roman" panose="02020603050405020304" charset="0"/>
                <a:cs typeface="Times New Roman" panose="02020603050405020304" charset="0"/>
                <a:sym typeface="+mn-ea"/>
              </a:rPr>
              <a:t> </a:t>
            </a:r>
            <a:endParaRPr lang="en-US" altLang="en-US" sz="1800">
              <a:solidFill>
                <a:schemeClr val="tx1"/>
              </a:solidFill>
              <a:latin typeface="Times New Roman" panose="02020603050405020304" charset="0"/>
              <a:cs typeface="Times New Roman" panose="02020603050405020304" charset="0"/>
            </a:endParaRPr>
          </a:p>
        </p:txBody>
      </p:sp>
      <p:sp>
        <p:nvSpPr>
          <p:cNvPr id="10" name="Title 1"/>
          <p:cNvSpPr>
            <a:spLocks noGrp="1"/>
          </p:cNvSpPr>
          <p:nvPr/>
        </p:nvSpPr>
        <p:spPr>
          <a:xfrm>
            <a:off x="860425" y="4034155"/>
            <a:ext cx="10909300" cy="1255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Phương sai (Variance):</a:t>
            </a:r>
            <a:r>
              <a:rPr lang="vi-VN" altLang="en-US" sz="1800">
                <a:latin typeface="Times New Roman" panose="02020603050405020304" charset="0"/>
                <a:cs typeface="Times New Roman" panose="02020603050405020304" charset="0"/>
                <a:sym typeface="+mn-ea"/>
              </a:rPr>
              <a:t> dùng để c</a:t>
            </a:r>
            <a:r>
              <a:rPr lang="en-US" altLang="en-US" sz="1800">
                <a:latin typeface="Times New Roman" panose="02020603050405020304" charset="0"/>
                <a:cs typeface="Times New Roman" panose="02020603050405020304" charset="0"/>
                <a:sym typeface="+mn-ea"/>
              </a:rPr>
              <a:t>ung cấp một con số về sự "lan truyền" của dữ liệu. Tuy nhiên, đơn vị của phương sai là bình phương của đơn vị gốc (ví dụ: nếu dữ liệu là mét (m), phương sai là m²), khiến nó khó diễn giải trực tiếp.</a:t>
            </a:r>
            <a:endParaRPr lang="en-US" altLang="en-US" sz="1800">
              <a:solidFill>
                <a:schemeClr val="tx1"/>
              </a:solidFill>
              <a:latin typeface="Times New Roman" panose="02020603050405020304" charset="0"/>
              <a:cs typeface="Times New Roman" panose="02020603050405020304" charset="0"/>
              <a:sym typeface="+mn-ea"/>
            </a:endParaRPr>
          </a:p>
        </p:txBody>
      </p:sp>
      <p:sp>
        <p:nvSpPr>
          <p:cNvPr id="11" name="Title 1"/>
          <p:cNvSpPr>
            <a:spLocks noGrp="1"/>
          </p:cNvSpPr>
          <p:nvPr/>
        </p:nvSpPr>
        <p:spPr>
          <a:xfrm>
            <a:off x="860425" y="5289550"/>
            <a:ext cx="10909300" cy="98298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2000">
                <a:latin typeface="Times New Roman" panose="02020603050405020304" charset="0"/>
                <a:cs typeface="Times New Roman" panose="02020603050405020304" charset="0"/>
                <a:sym typeface="+mn-ea"/>
              </a:rPr>
              <a:t>+ </a:t>
            </a:r>
            <a:r>
              <a:rPr lang="en-US" altLang="en-US" sz="2000">
                <a:latin typeface="Times New Roman" panose="02020603050405020304" charset="0"/>
                <a:cs typeface="Times New Roman" panose="02020603050405020304" charset="0"/>
                <a:sym typeface="+mn-ea"/>
              </a:rPr>
              <a:t>Độ lệch chuẩn (Standard Deviation):</a:t>
            </a:r>
            <a:r>
              <a:rPr lang="vi-VN" altLang="en-US" sz="2000">
                <a:latin typeface="Times New Roman" panose="02020603050405020304" charset="0"/>
                <a:cs typeface="Times New Roman" panose="02020603050405020304" charset="0"/>
                <a:sym typeface="+mn-ea"/>
              </a:rPr>
              <a:t> </a:t>
            </a:r>
            <a:r>
              <a:rPr lang="en-US" altLang="en-US" sz="2000">
                <a:latin typeface="Times New Roman" panose="02020603050405020304" charset="0"/>
                <a:cs typeface="Times New Roman" panose="02020603050405020304" charset="0"/>
                <a:sym typeface="+mn-ea"/>
              </a:rPr>
              <a:t>Đây là thước đo quan trọng và phổ biến nhất về độ phân tán. Nó trả về cùng đơn vị với dữ liệu gốc, giúp chúng ta dễ dàng hiểu được dữ liệu biến động bao nhiêu xung quanh giá trị trung bình.</a:t>
            </a:r>
            <a:endParaRPr lang="en-US" altLang="en-US" sz="1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to="" calcmode="lin" valueType="num">
                                      <p:cBhvr>
                                        <p:cTn id="22" dur="1" fill="hold"/>
                                        <p:tgtEl>
                                          <p:spTgt spid="3"/>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to="" calcmode="lin" valueType="num">
                                      <p:cBhvr>
                                        <p:cTn id="27" dur="1" fill="hold"/>
                                        <p:tgtEl>
                                          <p:spTgt spid="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to="" calcmode="lin" valueType="num">
                                      <p:cBhvr>
                                        <p:cTn id="32" dur="1" fill="hold"/>
                                        <p:tgtEl>
                                          <p:spTgt spid="8"/>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1" fill="hold"/>
                                        <p:tgtEl>
                                          <p:spTgt spid="9"/>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to="" calcmode="lin" valueType="num">
                                      <p:cBhvr>
                                        <p:cTn id="42" dur="1" fill="hold"/>
                                        <p:tgtEl>
                                          <p:spTgt spid="10"/>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to="" calcmode="lin" valueType="num">
                                      <p:cBhvr>
                                        <p:cTn id="47"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8" grpId="0"/>
      <p:bldP spid="8" grpId="1"/>
      <p:bldP spid="9" grpId="0"/>
      <p:bldP spid="9" grpId="1"/>
      <p:bldP spid="10" grpId="0"/>
      <p:bldP spid="10" grpId="1"/>
      <p:bldP spid="11" grpId="0"/>
      <p:bldP spid="1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6"/>
          <p:cNvSpPr>
            <a:spLocks noGrp="1"/>
          </p:cNvSpPr>
          <p:nvPr/>
        </p:nvSpPr>
        <p:spPr>
          <a:xfrm>
            <a:off x="733425" y="647700"/>
            <a:ext cx="466915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 Boxplot với Seaborn (Dễ dàng &amp; </a:t>
            </a:r>
            <a:r>
              <a:rPr lang="en-US" altLang="en-US" sz="1800" b="0" u="sng">
                <a:latin typeface="Times New Roman" panose="02020603050405020304" charset="0"/>
                <a:cs typeface="Times New Roman" panose="02020603050405020304" charset="0"/>
                <a:sym typeface="+mn-ea"/>
              </a:rPr>
              <a:t>Đ</a:t>
            </a:r>
            <a:r>
              <a:rPr lang="en-US" altLang="en-US" sz="1800" b="0" u="sng">
                <a:latin typeface="Times New Roman" panose="02020603050405020304" charset="0"/>
                <a:cs typeface="Times New Roman" panose="02020603050405020304" charset="0"/>
                <a:sym typeface="+mn-ea"/>
              </a:rPr>
              <a:t>ẹp hơn)</a:t>
            </a:r>
            <a:r>
              <a:rPr lang="en-US" altLang="en-US" sz="1800" b="0" u="sng">
                <a:latin typeface="Times New Roman" panose="02020603050405020304" charset="0"/>
                <a:cs typeface="Times New Roman" panose="02020603050405020304" charset="0"/>
                <a:sym typeface="+mn-ea"/>
              </a:rPr>
              <a:t> </a:t>
            </a:r>
            <a:endParaRPr lang="en-US" altLang="en-US" sz="1800" b="0" u="sng">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733425" y="1638935"/>
            <a:ext cx="5157470" cy="3782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 import seaborn as sns</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Tạo DataFrame</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df = pd.DataFrame({</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số': np.concatenate([data['Nhóm A'], data['Nhóm B'], data['Nhóm C'], data['Nhóm 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'Nhóm': ['Nhóm A'] * 100 + ['Nhóm B'] * 100 + ['Nhóm C'] * 100 + ['Nhóm D'] * 100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plt.figure(figsize=(12, 8))</a:t>
            </a: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577330" y="1638935"/>
            <a:ext cx="5183505" cy="4044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sns.boxplot(data=df, x='Nhóm', y='</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palette='Set2')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plt.title('PH</a:t>
            </a:r>
            <a:r>
              <a:rPr lang="en-US" altLang="en-US" sz="1800">
                <a:latin typeface="Times New Roman" panose="02020603050405020304" charset="0"/>
                <a:cs typeface="Times New Roman" panose="02020603050405020304" charset="0"/>
              </a:rPr>
              <a:t>Â</a:t>
            </a:r>
            <a:r>
              <a:rPr lang="en-US" altLang="en-US" sz="1800">
                <a:latin typeface="Times New Roman" panose="02020603050405020304" charset="0"/>
                <a:cs typeface="Times New Roman" panose="02020603050405020304" charset="0"/>
              </a:rPr>
              <a:t>N BỐ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THEO NH</a:t>
            </a:r>
            <a:r>
              <a:rPr lang="en-US" altLang="en-US" sz="1800">
                <a:latin typeface="Times New Roman" panose="02020603050405020304" charset="0"/>
                <a:cs typeface="Times New Roman" panose="02020603050405020304" charset="0"/>
              </a:rPr>
              <a:t>Ó</a:t>
            </a:r>
            <a:r>
              <a:rPr lang="en-US" altLang="en-US" sz="1800">
                <a:latin typeface="Times New Roman" panose="02020603050405020304" charset="0"/>
                <a:cs typeface="Times New Roman" panose="02020603050405020304" charset="0"/>
              </a:rPr>
              <a:t>M',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plt.xlabel('Nhóm',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6"/>
          <p:cNvSpPr>
            <a:spLocks noGrp="1"/>
          </p:cNvSpPr>
          <p:nvPr/>
        </p:nvSpPr>
        <p:spPr>
          <a:xfrm>
            <a:off x="733425" y="562610"/>
            <a:ext cx="466915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+Violin Plot Cơ Bản</a:t>
            </a:r>
            <a:endParaRPr lang="en-US" altLang="en-US" sz="1800" b="0" u="sng">
              <a:latin typeface="Times New Roman" panose="02020603050405020304" charset="0"/>
              <a:cs typeface="Times New Roman" panose="02020603050405020304" charset="0"/>
              <a:sym typeface="+mn-ea"/>
            </a:endParaRPr>
          </a:p>
        </p:txBody>
      </p:sp>
      <p:sp>
        <p:nvSpPr>
          <p:cNvPr id="7" name="Text Placeholder 6"/>
          <p:cNvSpPr>
            <a:spLocks noGrp="1"/>
          </p:cNvSpPr>
          <p:nvPr>
            <p:ph type="body" idx="1"/>
          </p:nvPr>
        </p:nvSpPr>
        <p:spPr>
          <a:xfrm>
            <a:off x="605155" y="158115"/>
            <a:ext cx="378523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Boxplot Cơ Bản &amp; Nâng Cao </a:t>
            </a:r>
            <a:endParaRPr lang="en-US" altLang="en-US" sz="1800" b="0" i="1">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733425" y="1319530"/>
            <a:ext cx="5157470" cy="40049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 plt.figure(figsize=(12, 8))</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sns.violinplot(data=df, x='Nhóm', y='</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số', palette='pastel')</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plt.title('PH</a:t>
            </a:r>
            <a:r>
              <a:rPr lang="en-US" altLang="en-US" sz="1800">
                <a:latin typeface="Times New Roman" panose="02020603050405020304" charset="0"/>
                <a:cs typeface="Times New Roman" panose="02020603050405020304" charset="0"/>
                <a:sym typeface="+mn-ea"/>
              </a:rPr>
              <a:t>Â</a:t>
            </a:r>
            <a:r>
              <a:rPr lang="en-US" altLang="en-US" sz="1800">
                <a:latin typeface="Times New Roman" panose="02020603050405020304" charset="0"/>
                <a:cs typeface="Times New Roman" panose="02020603050405020304" charset="0"/>
                <a:sym typeface="+mn-ea"/>
              </a:rPr>
              <a:t>N PHỐI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SỐ THEO NH</a:t>
            </a:r>
            <a:r>
              <a:rPr lang="en-US" altLang="en-US" sz="1800">
                <a:latin typeface="Times New Roman" panose="02020603050405020304" charset="0"/>
                <a:cs typeface="Times New Roman" panose="02020603050405020304" charset="0"/>
                <a:sym typeface="+mn-ea"/>
              </a:rPr>
              <a:t>Ó</a:t>
            </a:r>
            <a:r>
              <a:rPr lang="en-US" altLang="en-US" sz="1800">
                <a:latin typeface="Times New Roman" panose="02020603050405020304" charset="0"/>
                <a:cs typeface="Times New Roman" panose="02020603050405020304" charset="0"/>
                <a:sym typeface="+mn-ea"/>
              </a:rPr>
              <a:t>M - VIOLIN PLOT',  fontsize=16, fontweight='bold', pad=20)</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plt.xlabel('Nhóm', fontsize=12, fontweight='bold')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plt.ylabel('</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iểm Số', fontsize=12, fontweight='bold')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plt.xticks(rotation=45)</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plt.grid(True, alpha=0.3, axis='y')</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plt.show()</a:t>
            </a: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5976620" y="641350"/>
            <a:ext cx="5943600" cy="604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plt.figure(figsize=(12, 8))</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ax = sns.violinplot(data=df, x='Nhóm', y='</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palette='light:gray', inner=None)</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Thêm boxplot lên trên violin plot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sns.boxplot(data=df, x='Nhóm', y='</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width=0.3, palette='dark:red',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boxprops={'zorder': 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ax=ax)</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plt.title('VIOLIN PLOT KẾT HỢP BOXPLOT',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plt.xlabel('Nhóm',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 Số',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
        <p:nvSpPr>
          <p:cNvPr id="4" name="Text Placeholder 6"/>
          <p:cNvSpPr>
            <a:spLocks noGrp="1"/>
          </p:cNvSpPr>
          <p:nvPr/>
        </p:nvSpPr>
        <p:spPr>
          <a:xfrm>
            <a:off x="6334125" y="79375"/>
            <a:ext cx="466915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u="sng">
                <a:latin typeface="Times New Roman" panose="02020603050405020304" charset="0"/>
                <a:cs typeface="Times New Roman" panose="02020603050405020304" charset="0"/>
                <a:sym typeface="+mn-ea"/>
              </a:rPr>
              <a:t>+Violin Plot Kết hợp với Boxplot</a:t>
            </a:r>
            <a:endParaRPr lang="en-US" altLang="en-US" sz="1800" b="0" u="sng">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to="" calcmode="lin" valueType="num">
                                      <p:cBhvr>
                                        <p:cTn id="17" dur="1" fill="hold"/>
                                        <p:tgtEl>
                                          <p:spTgt spid="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to="" calcmode="lin" valueType="num">
                                      <p:cBhvr>
                                        <p:cTn id="22" dur="1" fill="hold"/>
                                        <p:tgtEl>
                                          <p:spTgt spid="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to="" calcmode="lin" valueType="num">
                                      <p:cBhvr>
                                        <p:cTn id="2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6" grpId="0"/>
      <p:bldP spid="6" grpId="1"/>
      <p:bldP spid="8" grpId="0"/>
      <p:bldP spid="8" grpId="1"/>
      <p:bldP spid="4" grpId="0"/>
      <p:bldP spid="4" grpId="1"/>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05155" y="158115"/>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Phân Tích Nâng Cao với Swarm Plot &amp; Kết Hợp</a:t>
            </a:r>
            <a:endParaRPr lang="en-US" altLang="en-US" sz="1800" b="0" i="1">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605155" y="641350"/>
            <a:ext cx="5157470" cy="59886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 # Tạo visualization kết hợp</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plt.figure(figsize=(14, 8))</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Violin plot làm nền</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sns.violinplot(data=data_real, x='Trình_</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ộ', y='L</a:t>
            </a:r>
            <a:r>
              <a:rPr lang="en-US" altLang="en-US" sz="1800">
                <a:latin typeface="Times New Roman" panose="02020603050405020304" charset="0"/>
                <a:cs typeface="Times New Roman" panose="02020603050405020304" charset="0"/>
                <a:sym typeface="+mn-ea"/>
              </a:rPr>
              <a:t>ư</a:t>
            </a:r>
            <a:r>
              <a:rPr lang="en-US" altLang="en-US" sz="1800">
                <a:latin typeface="Times New Roman" panose="02020603050405020304" charset="0"/>
                <a:cs typeface="Times New Roman" panose="02020603050405020304" charset="0"/>
                <a:sym typeface="+mn-ea"/>
              </a:rPr>
              <a:t>ơng', </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inner=None, palette='light:gray', alpha=0.7)</a:t>
            </a:r>
            <a:endParaRPr lang="en-US" altLang="en-US" sz="1800">
              <a:latin typeface="Times New Roman" panose="02020603050405020304" charset="0"/>
              <a:cs typeface="Times New Roman" panose="02020603050405020304" charset="0"/>
              <a:sym typeface="+mn-ea"/>
            </a:endParaRPr>
          </a:p>
          <a:p>
            <a:pPr marL="0" indent="0">
              <a:lnSpc>
                <a:spcPct val="100000"/>
              </a:lnSpc>
              <a:buNone/>
            </a:pP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Boxplot </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ể hiển thị thống kê</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sns.boxplot(data=data_real, x='Trình_</a:t>
            </a:r>
            <a:r>
              <a:rPr lang="en-US" altLang="en-US" sz="1800">
                <a:latin typeface="Times New Roman" panose="02020603050405020304" charset="0"/>
                <a:cs typeface="Times New Roman" panose="02020603050405020304" charset="0"/>
                <a:sym typeface="+mn-ea"/>
              </a:rPr>
              <a:t>đ</a:t>
            </a:r>
            <a:r>
              <a:rPr lang="en-US" altLang="en-US" sz="1800">
                <a:latin typeface="Times New Roman" panose="02020603050405020304" charset="0"/>
                <a:cs typeface="Times New Roman" panose="02020603050405020304" charset="0"/>
                <a:sym typeface="+mn-ea"/>
              </a:rPr>
              <a:t>ộ', y='L</a:t>
            </a:r>
            <a:r>
              <a:rPr lang="en-US" altLang="en-US" sz="1800">
                <a:latin typeface="Times New Roman" panose="02020603050405020304" charset="0"/>
                <a:cs typeface="Times New Roman" panose="02020603050405020304" charset="0"/>
                <a:sym typeface="+mn-ea"/>
              </a:rPr>
              <a:t>ư</a:t>
            </a:r>
            <a:r>
              <a:rPr lang="en-US" altLang="en-US" sz="1800">
                <a:latin typeface="Times New Roman" panose="02020603050405020304" charset="0"/>
                <a:cs typeface="Times New Roman" panose="02020603050405020304" charset="0"/>
                <a:sym typeface="+mn-ea"/>
              </a:rPr>
              <a:t>ơng', </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width=0.2, palette='dark:red',</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boxprops={'zorder': 2})</a:t>
            </a:r>
            <a:endParaRPr lang="en-US" altLang="en-US" sz="1800">
              <a:latin typeface="Times New Roman" panose="02020603050405020304" charset="0"/>
              <a:cs typeface="Times New Roman" panose="02020603050405020304" charset="0"/>
              <a:sym typeface="+mn-ea"/>
            </a:endParaRPr>
          </a:p>
          <a:p>
            <a:pPr marL="0" indent="0">
              <a:lnSpc>
                <a:spcPct val="100000"/>
              </a:lnSpc>
              <a:buNone/>
            </a:pPr>
            <a:r>
              <a:rPr lang="en-US" altLang="en-US" sz="1800">
                <a:latin typeface="Times New Roman" panose="02020603050405020304" charset="0"/>
                <a:cs typeface="Times New Roman" panose="02020603050405020304" charset="0"/>
                <a:sym typeface="+mn-ea"/>
              </a:rPr>
              <a:t># Swarm plot để hiển thị từng điểm dữ liệu</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sns.swarmplot(data=data_real, x='Trình_độ', y='Lương',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                            size=3, color='black', alpha=0.5)</a:t>
            </a:r>
            <a:endParaRPr lang="en-US" altLang="en-US" sz="1800">
              <a:latin typeface="Times New Roman" panose="02020603050405020304" charset="0"/>
              <a:cs typeface="Times New Roman" panose="02020603050405020304" charset="0"/>
            </a:endParaRPr>
          </a:p>
          <a:p>
            <a:pPr marL="0" indent="0">
              <a:lnSpc>
                <a:spcPct val="100000"/>
              </a:lnSpc>
              <a:buNone/>
            </a:pP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096000" y="960755"/>
            <a:ext cx="5943600" cy="5734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plt.title('PH</a:t>
            </a:r>
            <a:r>
              <a:rPr lang="en-US" altLang="en-US" sz="1800">
                <a:latin typeface="Times New Roman" panose="02020603050405020304" charset="0"/>
                <a:cs typeface="Times New Roman" panose="02020603050405020304" charset="0"/>
              </a:rPr>
              <a:t>Â</a:t>
            </a:r>
            <a:r>
              <a:rPr lang="en-US" altLang="en-US" sz="1800">
                <a:latin typeface="Times New Roman" panose="02020603050405020304" charset="0"/>
                <a:cs typeface="Times New Roman" panose="02020603050405020304" charset="0"/>
              </a:rPr>
              <a:t>N T</a:t>
            </a:r>
            <a:r>
              <a:rPr lang="en-US" altLang="en-US" sz="1800">
                <a:latin typeface="Times New Roman" panose="02020603050405020304" charset="0"/>
                <a:cs typeface="Times New Roman" panose="02020603050405020304" charset="0"/>
              </a:rPr>
              <a:t>Í</a:t>
            </a:r>
            <a:r>
              <a:rPr lang="en-US" altLang="en-US" sz="1800">
                <a:latin typeface="Times New Roman" panose="02020603050405020304" charset="0"/>
                <a:cs typeface="Times New Roman" panose="02020603050405020304" charset="0"/>
              </a:rPr>
              <a:t>CH L</a:t>
            </a:r>
            <a:r>
              <a:rPr lang="en-US" altLang="en-US" sz="1800">
                <a:latin typeface="Times New Roman" panose="02020603050405020304" charset="0"/>
                <a:cs typeface="Times New Roman" panose="02020603050405020304" charset="0"/>
              </a:rPr>
              <a:t>ƯƠ</a:t>
            </a:r>
            <a:r>
              <a:rPr lang="en-US" altLang="en-US" sz="1800">
                <a:latin typeface="Times New Roman" panose="02020603050405020304" charset="0"/>
                <a:cs typeface="Times New Roman" panose="02020603050405020304" charset="0"/>
              </a:rPr>
              <a:t>NG TO</a:t>
            </a:r>
            <a:r>
              <a:rPr lang="en-US" altLang="en-US" sz="1800">
                <a:latin typeface="Times New Roman" panose="02020603050405020304" charset="0"/>
                <a:cs typeface="Times New Roman" panose="02020603050405020304" charset="0"/>
              </a:rPr>
              <a:t>À</a:t>
            </a:r>
            <a:r>
              <a:rPr lang="en-US" altLang="en-US" sz="1800">
                <a:latin typeface="Times New Roman" panose="02020603050405020304" charset="0"/>
                <a:cs typeface="Times New Roman" panose="02020603050405020304" charset="0"/>
              </a:rPr>
              <a:t>N DIỆN THEO TR</a:t>
            </a:r>
            <a:r>
              <a:rPr lang="en-US" altLang="en-US" sz="1800">
                <a:latin typeface="Times New Roman" panose="02020603050405020304" charset="0"/>
                <a:cs typeface="Times New Roman" panose="02020603050405020304" charset="0"/>
              </a:rPr>
              <a:t>Ì</a:t>
            </a:r>
            <a:r>
              <a:rPr lang="en-US" altLang="en-US" sz="1800">
                <a:latin typeface="Times New Roman" panose="02020603050405020304" charset="0"/>
                <a:cs typeface="Times New Roman" panose="02020603050405020304" charset="0"/>
              </a:rPr>
              <a:t>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plt.xlabel('Trình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Thêm giá trị trung bình</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means = data_real.groupby('Trình_</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ơng'].mean()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for i, (level, mean_val) in enumerate(means.items()):</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plt.text(i, mean_val + 5000, f'Mean: {mean_val:.0f}', </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ha='center', va='bottom', fontweight='bold', fontsize=10)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plt.tight_layout()</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8" grpId="0"/>
      <p:bldP spid="8" grpId="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05155" y="158115"/>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Phân Tích Theo Hai Biến Phân loại</a:t>
            </a:r>
            <a:endParaRPr lang="en-US" altLang="en-US" sz="1800" b="0" i="1">
              <a:latin typeface="Times New Roman" panose="02020603050405020304" charset="0"/>
              <a:cs typeface="Times New Roman" panose="02020603050405020304" charset="0"/>
              <a:sym typeface="+mn-ea"/>
            </a:endParaRPr>
          </a:p>
        </p:txBody>
      </p:sp>
      <p:sp>
        <p:nvSpPr>
          <p:cNvPr id="8" name="Content Placeholder 5"/>
          <p:cNvSpPr>
            <a:spLocks noGrp="1"/>
          </p:cNvSpPr>
          <p:nvPr/>
        </p:nvSpPr>
        <p:spPr>
          <a:xfrm>
            <a:off x="605155" y="748665"/>
            <a:ext cx="5157470" cy="53606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rPr>
              <a:t># Thêm biến phân loại thứ hai - Giới tính</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np.random.seed(42)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data_real['Giới_tính'] = np.random.choice(['Nam', 'Nữ'], len(data_real))</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Boxplot với hue (màu sắc theo biến thứ hai)</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plt.figure(figsize=(14, 8))</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sns.boxplot(data=data_real, x='Trình_</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y='L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hue='Giới_tính', palette='Set2')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plt.title('L</a:t>
            </a:r>
            <a:r>
              <a:rPr lang="en-US" altLang="en-US" sz="1800">
                <a:latin typeface="Times New Roman" panose="02020603050405020304" charset="0"/>
                <a:cs typeface="Times New Roman" panose="02020603050405020304" charset="0"/>
              </a:rPr>
              <a:t>ƯƠ</a:t>
            </a:r>
            <a:r>
              <a:rPr lang="en-US" altLang="en-US" sz="1800">
                <a:latin typeface="Times New Roman" panose="02020603050405020304" charset="0"/>
                <a:cs typeface="Times New Roman" panose="02020603050405020304" charset="0"/>
              </a:rPr>
              <a:t>NG THEO TR</a:t>
            </a:r>
            <a:r>
              <a:rPr lang="en-US" altLang="en-US" sz="1800">
                <a:latin typeface="Times New Roman" panose="02020603050405020304" charset="0"/>
                <a:cs typeface="Times New Roman" panose="02020603050405020304" charset="0"/>
              </a:rPr>
              <a:t>Ì</a:t>
            </a:r>
            <a:r>
              <a:rPr lang="en-US" altLang="en-US" sz="1800">
                <a:latin typeface="Times New Roman" panose="02020603050405020304" charset="0"/>
                <a:cs typeface="Times New Roman" panose="02020603050405020304" charset="0"/>
              </a:rPr>
              <a:t>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V</a:t>
            </a:r>
            <a:r>
              <a:rPr lang="en-US" altLang="en-US" sz="1800">
                <a:latin typeface="Times New Roman" panose="02020603050405020304" charset="0"/>
                <a:cs typeface="Times New Roman" panose="02020603050405020304" charset="0"/>
              </a:rPr>
              <a:t>À</a:t>
            </a:r>
            <a:r>
              <a:rPr lang="en-US" altLang="en-US" sz="1800">
                <a:latin typeface="Times New Roman" panose="02020603050405020304" charset="0"/>
                <a:cs typeface="Times New Roman" panose="02020603050405020304" charset="0"/>
              </a:rPr>
              <a:t> GIỚI T</a:t>
            </a:r>
            <a:r>
              <a:rPr lang="en-US" altLang="en-US" sz="1800">
                <a:latin typeface="Times New Roman" panose="02020603050405020304" charset="0"/>
                <a:cs typeface="Times New Roman" panose="02020603050405020304" charset="0"/>
              </a:rPr>
              <a:t>Í</a:t>
            </a:r>
            <a:r>
              <a:rPr lang="en-US" altLang="en-US" sz="1800">
                <a:latin typeface="Times New Roman" panose="02020603050405020304" charset="0"/>
                <a:cs typeface="Times New Roman" panose="02020603050405020304" charset="0"/>
              </a:rPr>
              <a:t>NH',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plt.xlabel('Trình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plt.legend(title='Giới tính', title_fontsize=12)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endParaRPr lang="en-US" altLang="en-US" sz="1800">
              <a:latin typeface="Times New Roman" panose="02020603050405020304" charset="0"/>
              <a:cs typeface="Times New Roman" panose="02020603050405020304" charset="0"/>
              <a:sym typeface="+mn-ea"/>
            </a:endParaRPr>
          </a:p>
        </p:txBody>
      </p:sp>
      <p:sp>
        <p:nvSpPr>
          <p:cNvPr id="9" name="Content Placeholder 7"/>
          <p:cNvSpPr>
            <a:spLocks noGrp="1"/>
          </p:cNvSpPr>
          <p:nvPr/>
        </p:nvSpPr>
        <p:spPr>
          <a:xfrm>
            <a:off x="6096000" y="641350"/>
            <a:ext cx="5943600" cy="5961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a:latin typeface="Times New Roman" panose="02020603050405020304" charset="0"/>
                <a:cs typeface="Times New Roman" panose="02020603050405020304" charset="0"/>
                <a:sym typeface="+mn-ea"/>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sym typeface="+mn-ea"/>
              </a:rPr>
              <a:t>plt.show()</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 Violin plot với hue</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plt.figure(figsize=(14, 8))</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sns.violinplot(data=data_real, x='Trình_</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y='L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hue='Giới_tính', palette='Set2', split=True)  # split=True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ể hiển thị cùng 1 violin</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plt.title('PH</a:t>
            </a:r>
            <a:r>
              <a:rPr lang="en-US" altLang="en-US" sz="1800">
                <a:latin typeface="Times New Roman" panose="02020603050405020304" charset="0"/>
                <a:cs typeface="Times New Roman" panose="02020603050405020304" charset="0"/>
              </a:rPr>
              <a:t>Â</a:t>
            </a:r>
            <a:r>
              <a:rPr lang="en-US" altLang="en-US" sz="1800">
                <a:latin typeface="Times New Roman" panose="02020603050405020304" charset="0"/>
                <a:cs typeface="Times New Roman" panose="02020603050405020304" charset="0"/>
              </a:rPr>
              <a:t>N PHỐI L</a:t>
            </a:r>
            <a:r>
              <a:rPr lang="en-US" altLang="en-US" sz="1800">
                <a:latin typeface="Times New Roman" panose="02020603050405020304" charset="0"/>
                <a:cs typeface="Times New Roman" panose="02020603050405020304" charset="0"/>
              </a:rPr>
              <a:t>ƯƠ</a:t>
            </a:r>
            <a:r>
              <a:rPr lang="en-US" altLang="en-US" sz="1800">
                <a:latin typeface="Times New Roman" panose="02020603050405020304" charset="0"/>
                <a:cs typeface="Times New Roman" panose="02020603050405020304" charset="0"/>
              </a:rPr>
              <a:t>NG THEO TR</a:t>
            </a:r>
            <a:r>
              <a:rPr lang="en-US" altLang="en-US" sz="1800">
                <a:latin typeface="Times New Roman" panose="02020603050405020304" charset="0"/>
                <a:cs typeface="Times New Roman" panose="02020603050405020304" charset="0"/>
              </a:rPr>
              <a:t>Ì</a:t>
            </a:r>
            <a:r>
              <a:rPr lang="en-US" altLang="en-US" sz="1800">
                <a:latin typeface="Times New Roman" panose="02020603050405020304" charset="0"/>
                <a:cs typeface="Times New Roman" panose="02020603050405020304" charset="0"/>
              </a:rPr>
              <a:t>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V</a:t>
            </a:r>
            <a:r>
              <a:rPr lang="en-US" altLang="en-US" sz="1800">
                <a:latin typeface="Times New Roman" panose="02020603050405020304" charset="0"/>
                <a:cs typeface="Times New Roman" panose="02020603050405020304" charset="0"/>
              </a:rPr>
              <a:t>À</a:t>
            </a:r>
            <a:r>
              <a:rPr lang="en-US" altLang="en-US" sz="1800">
                <a:latin typeface="Times New Roman" panose="02020603050405020304" charset="0"/>
                <a:cs typeface="Times New Roman" panose="02020603050405020304" charset="0"/>
              </a:rPr>
              <a:t> GIỚI T</a:t>
            </a:r>
            <a:r>
              <a:rPr lang="en-US" altLang="en-US" sz="1800">
                <a:latin typeface="Times New Roman" panose="02020603050405020304" charset="0"/>
                <a:cs typeface="Times New Roman" panose="02020603050405020304" charset="0"/>
              </a:rPr>
              <a:t>Í</a:t>
            </a:r>
            <a:r>
              <a:rPr lang="en-US" altLang="en-US" sz="1800">
                <a:latin typeface="Times New Roman" panose="02020603050405020304" charset="0"/>
                <a:cs typeface="Times New Roman" panose="02020603050405020304" charset="0"/>
              </a:rPr>
              <a:t>NH', fontsize=16, fontweight='bold', pad=20)</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plt.xlabel('Trình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ộ',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plt.ylabel('L</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ơng ($)', fontsize=12, fontweight='bold')</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plt.legend(title='Giới tính', title_fontsize=12)</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plt.xticks(rotation=45)</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plt.grid(True, alpha=0.3, axis='y')</a:t>
            </a:r>
            <a:endParaRPr lang="en-US" altLang="en-US" sz="1800">
              <a:latin typeface="Times New Roman" panose="02020603050405020304" charset="0"/>
              <a:cs typeface="Times New Roman" panose="02020603050405020304" charset="0"/>
            </a:endParaRPr>
          </a:p>
          <a:p>
            <a:pPr marL="0" indent="0">
              <a:lnSpc>
                <a:spcPct val="100000"/>
              </a:lnSpc>
              <a:buNone/>
            </a:pPr>
            <a:r>
              <a:rPr lang="en-US" altLang="en-US" sz="1800">
                <a:latin typeface="Times New Roman" panose="02020603050405020304" charset="0"/>
                <a:cs typeface="Times New Roman" panose="02020603050405020304" charset="0"/>
              </a:rPr>
              <a:t>plt.show()</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8" grpId="0"/>
      <p:bldP spid="8" grpId="1"/>
      <p:bldP spid="9" grpId="0"/>
      <p:bldP spid="9"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743585" y="392430"/>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Khi nào dùng Boxplot vs Violin plot</a:t>
            </a:r>
            <a:endParaRPr lang="en-US" altLang="en-US" sz="1800" b="0" i="1">
              <a:latin typeface="Times New Roman" panose="02020603050405020304" charset="0"/>
              <a:cs typeface="Times New Roman" panose="02020603050405020304" charset="0"/>
              <a:sym typeface="+mn-ea"/>
            </a:endParaRPr>
          </a:p>
        </p:txBody>
      </p:sp>
      <p:graphicFrame>
        <p:nvGraphicFramePr>
          <p:cNvPr id="4" name="Table 3"/>
          <p:cNvGraphicFramePr/>
          <p:nvPr>
            <p:custDataLst>
              <p:tags r:id="rId1"/>
            </p:custDataLst>
          </p:nvPr>
        </p:nvGraphicFramePr>
        <p:xfrm>
          <a:off x="1828800" y="1111250"/>
          <a:ext cx="8531860" cy="5147945"/>
        </p:xfrm>
        <a:graphic>
          <a:graphicData uri="http://schemas.openxmlformats.org/drawingml/2006/table">
            <a:tbl>
              <a:tblPr firstRow="1" bandRow="1">
                <a:tableStyleId>{5C22544A-7EE6-4342-B048-85BDC9FD1C3A}</a:tableStyleId>
              </a:tblPr>
              <a:tblGrid>
                <a:gridCol w="1452245"/>
                <a:gridCol w="2824480"/>
                <a:gridCol w="2420620"/>
                <a:gridCol w="1834515"/>
              </a:tblGrid>
              <a:tr h="617220">
                <a:tc>
                  <a:txBody>
                    <a:bodyPr/>
                    <a:p>
                      <a:pPr algn="ctr">
                        <a:buNone/>
                      </a:pPr>
                      <a:r>
                        <a:rPr lang="en-US" altLang="en-US" sz="1800">
                          <a:latin typeface="Times New Roman" panose="02020603050405020304" charset="0"/>
                          <a:cs typeface="Times New Roman" panose="02020603050405020304" charset="0"/>
                        </a:rPr>
                        <a:t>Loại biểu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ồ</a:t>
                      </a:r>
                      <a:endParaRPr lang="en-US" altLang="en-US" sz="1800">
                        <a:latin typeface="Times New Roman" panose="02020603050405020304" charset="0"/>
                        <a:cs typeface="Times New Roman" panose="02020603050405020304" charset="0"/>
                      </a:endParaRPr>
                    </a:p>
                  </a:txBody>
                  <a:tcPr/>
                </a:tc>
                <a:tc>
                  <a:txBody>
                    <a:bodyPr/>
                    <a:p>
                      <a:pPr algn="ctr">
                        <a:buNone/>
                      </a:pP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u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a:t>
                      </a:r>
                      <a:endParaRPr lang="en-US" altLang="en-US" sz="1800">
                        <a:latin typeface="Times New Roman" panose="02020603050405020304" charset="0"/>
                        <a:cs typeface="Times New Roman" panose="02020603050405020304" charset="0"/>
                      </a:endParaRPr>
                    </a:p>
                  </a:txBody>
                  <a:tcPr/>
                </a:tc>
                <a:tc>
                  <a:txBody>
                    <a:bodyPr/>
                    <a:p>
                      <a:pPr algn="ctr">
                        <a:buNone/>
                      </a:pPr>
                      <a:r>
                        <a:rPr lang="en-US" altLang="en-US" sz="1800">
                          <a:latin typeface="Times New Roman" panose="02020603050405020304" charset="0"/>
                          <a:cs typeface="Times New Roman" panose="02020603050405020304" charset="0"/>
                        </a:rPr>
                        <a:t>Nh</a:t>
                      </a:r>
                      <a:r>
                        <a:rPr lang="en-US"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ợc </a:t>
                      </a:r>
                      <a:r>
                        <a:rPr lang="en-US"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iểm</a:t>
                      </a:r>
                      <a:endParaRPr lang="en-US" altLang="en-US" sz="1800">
                        <a:latin typeface="Times New Roman" panose="02020603050405020304" charset="0"/>
                        <a:cs typeface="Times New Roman" panose="02020603050405020304" charset="0"/>
                      </a:endParaRPr>
                    </a:p>
                  </a:txBody>
                  <a:tcPr/>
                </a:tc>
                <a:tc>
                  <a:txBody>
                    <a:bodyPr/>
                    <a:p>
                      <a:pPr algn="ctr">
                        <a:buNone/>
                      </a:pPr>
                      <a:r>
                        <a:rPr lang="en-US" altLang="en-US" sz="1800">
                          <a:latin typeface="Times New Roman" panose="02020603050405020304" charset="0"/>
                          <a:cs typeface="Times New Roman" panose="02020603050405020304" charset="0"/>
                        </a:rPr>
                        <a:t>Khi nào dùng</a:t>
                      </a:r>
                      <a:endParaRPr lang="en-US" altLang="en-US" sz="1800">
                        <a:latin typeface="Times New Roman" panose="02020603050405020304" charset="0"/>
                        <a:cs typeface="Times New Roman" panose="02020603050405020304" charset="0"/>
                      </a:endParaRPr>
                    </a:p>
                  </a:txBody>
                  <a:tcPr/>
                </a:tc>
              </a:tr>
              <a:tr h="2406015">
                <a:tc>
                  <a:txBody>
                    <a:bodyPr/>
                    <a:p>
                      <a:pPr algn="ctr">
                        <a:buNone/>
                      </a:pPr>
                      <a:r>
                        <a:rPr lang="en-US" altLang="en-US" sz="1800">
                          <a:latin typeface="Times New Roman" panose="02020603050405020304" charset="0"/>
                          <a:cs typeface="Times New Roman" panose="02020603050405020304" charset="0"/>
                        </a:rPr>
                        <a:t>Boxplot</a:t>
                      </a:r>
                      <a:endParaRPr lang="en-US" altLang="en-US" sz="1800">
                        <a:latin typeface="Times New Roman" panose="02020603050405020304" charset="0"/>
                        <a:cs typeface="Times New Roman" panose="02020603050405020304" charset="0"/>
                      </a:endParaRPr>
                    </a:p>
                  </a:txBody>
                  <a:tcPr/>
                </a:tc>
                <a:tc>
                  <a:txBody>
                    <a:bodyPr/>
                    <a:p>
                      <a:pPr>
                        <a:lnSpc>
                          <a:spcPct val="150000"/>
                        </a:lnSpc>
                        <a:buNone/>
                      </a:pPr>
                      <a:r>
                        <a:rPr lang="en-US" altLang="en-US" sz="1800">
                          <a:latin typeface="Times New Roman" panose="02020603050405020304" charset="0"/>
                          <a:cs typeface="Times New Roman" panose="02020603050405020304" charset="0"/>
                        </a:rPr>
                        <a:t>- Hiển thị r</a:t>
                      </a:r>
                      <a:r>
                        <a:rPr lang="en-US" altLang="en-US" sz="1800">
                          <a:latin typeface="Times New Roman" panose="02020603050405020304" charset="0"/>
                          <a:cs typeface="Times New Roman" panose="02020603050405020304" charset="0"/>
                        </a:rPr>
                        <a:t>õ</a:t>
                      </a:r>
                      <a:r>
                        <a:rPr lang="en-US" altLang="en-US" sz="1800">
                          <a:latin typeface="Times New Roman" panose="02020603050405020304" charset="0"/>
                          <a:cs typeface="Times New Roman" panose="02020603050405020304" charset="0"/>
                        </a:rPr>
                        <a:t> outliers</a:t>
                      </a:r>
                      <a:endParaRPr lang="en-US" altLang="en-US" sz="1800">
                        <a:latin typeface="Times New Roman" panose="02020603050405020304" charset="0"/>
                        <a:cs typeface="Times New Roman" panose="02020603050405020304" charset="0"/>
                      </a:endParaRPr>
                    </a:p>
                    <a:p>
                      <a:pPr>
                        <a:lnSpc>
                          <a:spcPct val="150000"/>
                        </a:lnSpc>
                        <a:buNone/>
                      </a:pPr>
                      <a:r>
                        <a:rPr lang="en-US" altLang="en-US" sz="1800">
                          <a:latin typeface="Times New Roman" panose="02020603050405020304" charset="0"/>
                          <a:cs typeface="Times New Roman" panose="02020603050405020304" charset="0"/>
                        </a:rPr>
                        <a:t>- Thống kê tóm tắt (Q1, Q3, median)</a:t>
                      </a:r>
                      <a:endParaRPr lang="en-US" altLang="en-US" sz="1800">
                        <a:latin typeface="Times New Roman" panose="02020603050405020304" charset="0"/>
                        <a:cs typeface="Times New Roman" panose="02020603050405020304" charset="0"/>
                      </a:endParaRPr>
                    </a:p>
                    <a:p>
                      <a:pPr>
                        <a:lnSpc>
                          <a:spcPct val="150000"/>
                        </a:lnSpc>
                        <a:buNone/>
                      </a:pPr>
                      <a:r>
                        <a:rPr lang="en-US" altLang="en-US" sz="1800">
                          <a:latin typeface="Times New Roman" panose="02020603050405020304" charset="0"/>
                          <a:cs typeface="Times New Roman" panose="02020603050405020304" charset="0"/>
                        </a:rPr>
                        <a:t>- Dễ so sánh trung vị</a:t>
                      </a:r>
                      <a:endParaRPr lang="en-US" altLang="en-US" sz="1800">
                        <a:latin typeface="Times New Roman" panose="02020603050405020304" charset="0"/>
                        <a:cs typeface="Times New Roman" panose="02020603050405020304" charset="0"/>
                      </a:endParaRPr>
                    </a:p>
                  </a:txBody>
                  <a:tcPr/>
                </a:tc>
                <a:tc>
                  <a:txBody>
                    <a:bodyPr/>
                    <a:p>
                      <a:pPr marL="68580" indent="0" algn="l">
                        <a:lnSpc>
                          <a:spcPct val="150000"/>
                        </a:lnSpc>
                        <a:spcBef>
                          <a:spcPct val="0"/>
                        </a:spcBef>
                        <a:spcAft>
                          <a:spcPct val="0"/>
                        </a:spcAft>
                      </a:pPr>
                      <a:r>
                        <a:rPr lang="en-US" altLang="zh-CN" sz="1800" i="0">
                          <a:solidFill>
                            <a:srgbClr val="0F1115"/>
                          </a:solidFill>
                          <a:latin typeface="Times New Roman" panose="02020603050405020304" charset="0"/>
                          <a:ea typeface="Segoe UI" panose="020B0502040204020203"/>
                          <a:cs typeface="Times New Roman" panose="02020603050405020304" charset="0"/>
                        </a:rPr>
                        <a:t>- Không show hình dạng phân phối</a:t>
                      </a:r>
                      <a:br>
                        <a:rPr lang="en-US" altLang="zh-CN" sz="1800" i="0">
                          <a:solidFill>
                            <a:srgbClr val="0F1115"/>
                          </a:solidFill>
                          <a:latin typeface="Times New Roman" panose="02020603050405020304" charset="0"/>
                          <a:ea typeface="Segoe UI" panose="020B0502040204020203"/>
                          <a:cs typeface="Times New Roman" panose="02020603050405020304" charset="0"/>
                        </a:rPr>
                      </a:br>
                      <a:r>
                        <a:rPr lang="en-US" altLang="zh-CN" sz="1800" i="0">
                          <a:solidFill>
                            <a:srgbClr val="0F1115"/>
                          </a:solidFill>
                          <a:latin typeface="Times New Roman" panose="02020603050405020304" charset="0"/>
                          <a:ea typeface="Segoe UI" panose="020B0502040204020203"/>
                          <a:cs typeface="Times New Roman" panose="02020603050405020304" charset="0"/>
                        </a:rPr>
                        <a:t>- Mất thông tin về mật độ</a:t>
                      </a:r>
                      <a:endParaRPr lang="en-US" altLang="zh-CN" sz="1800" i="0">
                        <a:solidFill>
                          <a:srgbClr val="0F1115"/>
                        </a:solidFill>
                        <a:latin typeface="Times New Roman" panose="02020603050405020304" charset="0"/>
                        <a:ea typeface="Segoe UI" panose="020B0502040204020203"/>
                        <a:cs typeface="Times New Roman" panose="02020603050405020304" charset="0"/>
                      </a:endParaRPr>
                    </a:p>
                  </a:txBody>
                  <a:tcPr marL="101600" marR="101600" marT="63500" marB="63500" anchor="ctr" anchorCtr="0"/>
                </a:tc>
                <a:tc>
                  <a:txBody>
                    <a:bodyPr/>
                    <a:p>
                      <a:pPr marL="68580" indent="0" algn="l">
                        <a:lnSpc>
                          <a:spcPct val="150000"/>
                        </a:lnSpc>
                        <a:spcBef>
                          <a:spcPct val="0"/>
                        </a:spcBef>
                        <a:spcAft>
                          <a:spcPct val="0"/>
                        </a:spcAft>
                      </a:pPr>
                      <a:r>
                        <a:rPr lang="en-US" altLang="zh-CN" sz="1800" i="0">
                          <a:solidFill>
                            <a:srgbClr val="0F1115"/>
                          </a:solidFill>
                          <a:latin typeface="Times New Roman" panose="02020603050405020304" charset="0"/>
                          <a:ea typeface="Segoe UI" panose="020B0502040204020203"/>
                          <a:cs typeface="Times New Roman" panose="02020603050405020304" charset="0"/>
                        </a:rPr>
                        <a:t>Khi cần so sánh nhanh, tìm outliers</a:t>
                      </a:r>
                      <a:endParaRPr lang="en-US" altLang="zh-CN" sz="1800" i="0">
                        <a:solidFill>
                          <a:srgbClr val="0F1115"/>
                        </a:solidFill>
                        <a:latin typeface="Times New Roman" panose="02020603050405020304" charset="0"/>
                        <a:ea typeface="Segoe UI" panose="020B0502040204020203"/>
                        <a:cs typeface="Times New Roman" panose="02020603050405020304" charset="0"/>
                      </a:endParaRPr>
                    </a:p>
                  </a:txBody>
                  <a:tcPr marL="101600" marR="0" marT="63500" marB="63500" anchor="ctr" anchorCtr="0"/>
                </a:tc>
              </a:tr>
              <a:tr h="2124710">
                <a:tc>
                  <a:txBody>
                    <a:bodyPr/>
                    <a:p>
                      <a:pPr algn="ctr">
                        <a:buNone/>
                      </a:pPr>
                      <a:r>
                        <a:rPr lang="en-US" altLang="en-US" sz="1800">
                          <a:latin typeface="Times New Roman" panose="02020603050405020304" charset="0"/>
                          <a:cs typeface="Times New Roman" panose="02020603050405020304" charset="0"/>
                        </a:rPr>
                        <a:t>Violin plot</a:t>
                      </a:r>
                      <a:endParaRPr lang="en-US" altLang="en-US" sz="1800">
                        <a:latin typeface="Times New Roman" panose="02020603050405020304" charset="0"/>
                        <a:cs typeface="Times New Roman" panose="02020603050405020304" charset="0"/>
                      </a:endParaRPr>
                    </a:p>
                  </a:txBody>
                  <a:tcPr/>
                </a:tc>
                <a:tc>
                  <a:txBody>
                    <a:bodyPr/>
                    <a:p>
                      <a:pPr marL="68580" indent="0" algn="l">
                        <a:lnSpc>
                          <a:spcPct val="150000"/>
                        </a:lnSpc>
                        <a:spcBef>
                          <a:spcPct val="0"/>
                        </a:spcBef>
                        <a:spcAft>
                          <a:spcPct val="0"/>
                        </a:spcAft>
                      </a:pPr>
                      <a:r>
                        <a:rPr lang="en-US" altLang="zh-CN" sz="1800" i="0">
                          <a:solidFill>
                            <a:srgbClr val="0F1115"/>
                          </a:solidFill>
                          <a:latin typeface="Times New Roman" panose="02020603050405020304" charset="0"/>
                          <a:ea typeface="Segoe UI" panose="020B0502040204020203"/>
                          <a:cs typeface="Times New Roman" panose="02020603050405020304" charset="0"/>
                        </a:rPr>
                        <a:t>- Hiển thị hình dạng phân phối</a:t>
                      </a:r>
                      <a:br>
                        <a:rPr lang="en-US" altLang="zh-CN" sz="1800" i="0">
                          <a:solidFill>
                            <a:srgbClr val="0F1115"/>
                          </a:solidFill>
                          <a:latin typeface="Times New Roman" panose="02020603050405020304" charset="0"/>
                          <a:ea typeface="Segoe UI" panose="020B0502040204020203"/>
                          <a:cs typeface="Times New Roman" panose="02020603050405020304" charset="0"/>
                        </a:rPr>
                      </a:br>
                      <a:r>
                        <a:rPr lang="en-US" altLang="zh-CN" sz="1800" i="0">
                          <a:solidFill>
                            <a:srgbClr val="0F1115"/>
                          </a:solidFill>
                          <a:latin typeface="Times New Roman" panose="02020603050405020304" charset="0"/>
                          <a:ea typeface="Segoe UI" panose="020B0502040204020203"/>
                          <a:cs typeface="Times New Roman" panose="02020603050405020304" charset="0"/>
                        </a:rPr>
                        <a:t>- Thấy được mật độ dữ liệu</a:t>
                      </a:r>
                      <a:br>
                        <a:rPr lang="en-US" altLang="zh-CN" sz="1800" i="0">
                          <a:solidFill>
                            <a:srgbClr val="0F1115"/>
                          </a:solidFill>
                          <a:latin typeface="Times New Roman" panose="02020603050405020304" charset="0"/>
                          <a:ea typeface="Segoe UI" panose="020B0502040204020203"/>
                          <a:cs typeface="Times New Roman" panose="02020603050405020304" charset="0"/>
                        </a:rPr>
                      </a:br>
                      <a:r>
                        <a:rPr lang="en-US" altLang="zh-CN" sz="1800" i="0">
                          <a:solidFill>
                            <a:srgbClr val="0F1115"/>
                          </a:solidFill>
                          <a:latin typeface="Times New Roman" panose="02020603050405020304" charset="0"/>
                          <a:ea typeface="Segoe UI" panose="020B0502040204020203"/>
                          <a:cs typeface="Times New Roman" panose="02020603050405020304" charset="0"/>
                        </a:rPr>
                        <a:t>- Đa mode distribution</a:t>
                      </a:r>
                      <a:endParaRPr lang="en-US" altLang="zh-CN" sz="1800" i="0">
                        <a:solidFill>
                          <a:srgbClr val="0F1115"/>
                        </a:solidFill>
                        <a:latin typeface="Times New Roman" panose="02020603050405020304" charset="0"/>
                        <a:ea typeface="Segoe UI" panose="020B0502040204020203"/>
                        <a:cs typeface="Times New Roman" panose="02020603050405020304" charset="0"/>
                      </a:endParaRPr>
                    </a:p>
                  </a:txBody>
                  <a:tcPr marL="101600" marR="101600" marT="63500" marB="63500" anchor="ctr" anchorCtr="0"/>
                </a:tc>
                <a:tc>
                  <a:txBody>
                    <a:bodyPr/>
                    <a:p>
                      <a:pPr marL="68580" indent="0" algn="l">
                        <a:lnSpc>
                          <a:spcPct val="150000"/>
                        </a:lnSpc>
                        <a:spcBef>
                          <a:spcPct val="0"/>
                        </a:spcBef>
                        <a:spcAft>
                          <a:spcPct val="0"/>
                        </a:spcAft>
                      </a:pPr>
                      <a:r>
                        <a:rPr lang="en-US" altLang="zh-CN" sz="1800" i="0">
                          <a:solidFill>
                            <a:srgbClr val="0F1115"/>
                          </a:solidFill>
                          <a:latin typeface="Times New Roman" panose="02020603050405020304" charset="0"/>
                          <a:ea typeface="Segoe UI" panose="020B0502040204020203"/>
                          <a:cs typeface="Times New Roman" panose="02020603050405020304" charset="0"/>
                        </a:rPr>
                        <a:t>- Khó đọc với người mới</a:t>
                      </a:r>
                      <a:br>
                        <a:rPr lang="en-US" altLang="zh-CN" sz="1800" i="0">
                          <a:solidFill>
                            <a:srgbClr val="0F1115"/>
                          </a:solidFill>
                          <a:latin typeface="Times New Roman" panose="02020603050405020304" charset="0"/>
                          <a:ea typeface="Segoe UI" panose="020B0502040204020203"/>
                          <a:cs typeface="Times New Roman" panose="02020603050405020304" charset="0"/>
                        </a:rPr>
                      </a:br>
                      <a:r>
                        <a:rPr lang="en-US" altLang="zh-CN" sz="1800" i="0">
                          <a:solidFill>
                            <a:srgbClr val="0F1115"/>
                          </a:solidFill>
                          <a:latin typeface="Times New Roman" panose="02020603050405020304" charset="0"/>
                          <a:ea typeface="Segoe UI" panose="020B0502040204020203"/>
                          <a:cs typeface="Times New Roman" panose="02020603050405020304" charset="0"/>
                        </a:rPr>
                        <a:t>- Không hiển thị rõ outliers</a:t>
                      </a:r>
                      <a:endParaRPr lang="en-US" altLang="zh-CN" sz="1800" i="0">
                        <a:solidFill>
                          <a:srgbClr val="0F1115"/>
                        </a:solidFill>
                        <a:latin typeface="Times New Roman" panose="02020603050405020304" charset="0"/>
                        <a:ea typeface="Segoe UI" panose="020B0502040204020203"/>
                        <a:cs typeface="Times New Roman" panose="02020603050405020304" charset="0"/>
                      </a:endParaRPr>
                    </a:p>
                  </a:txBody>
                  <a:tcPr marL="101600" marR="101600" marT="63500" marB="63500" anchor="ctr" anchorCtr="0"/>
                </a:tc>
                <a:tc>
                  <a:txBody>
                    <a:bodyPr/>
                    <a:p>
                      <a:pPr marL="68580" indent="0" algn="l">
                        <a:lnSpc>
                          <a:spcPct val="150000"/>
                        </a:lnSpc>
                        <a:spcBef>
                          <a:spcPct val="0"/>
                        </a:spcBef>
                        <a:spcAft>
                          <a:spcPct val="0"/>
                        </a:spcAft>
                      </a:pPr>
                      <a:r>
                        <a:rPr lang="en-US" altLang="zh-CN" sz="1800" i="0">
                          <a:solidFill>
                            <a:srgbClr val="0F1115"/>
                          </a:solidFill>
                          <a:latin typeface="Times New Roman" panose="02020603050405020304" charset="0"/>
                          <a:ea typeface="Segoe UI" panose="020B0502040204020203"/>
                          <a:cs typeface="Times New Roman" panose="02020603050405020304" charset="0"/>
                        </a:rPr>
                        <a:t>Khi cần hiểu sâu về phân phối</a:t>
                      </a:r>
                      <a:endParaRPr lang="en-US" altLang="zh-CN" sz="1800" i="0">
                        <a:solidFill>
                          <a:srgbClr val="0F1115"/>
                        </a:solidFill>
                        <a:latin typeface="Times New Roman" panose="02020603050405020304" charset="0"/>
                        <a:ea typeface="Segoe UI" panose="020B0502040204020203"/>
                        <a:cs typeface="Times New Roman" panose="02020603050405020304" charset="0"/>
                      </a:endParaRPr>
                    </a:p>
                  </a:txBody>
                  <a:tcPr marL="101600" marR="0" marT="63500" marB="6350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605155" y="641350"/>
            <a:ext cx="4912995" cy="483235"/>
          </a:xfrm>
        </p:spPr>
        <p:txBody>
          <a:bodyPr>
            <a:noAutofit/>
          </a:bodyPr>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1</a:t>
            </a:r>
            <a:endParaRPr lang="en-US" altLang="en-US" sz="1800" b="1" i="1">
              <a:latin typeface="Times New Roman" panose="02020603050405020304" charset="0"/>
              <a:cs typeface="Times New Roman" panose="02020603050405020304" charset="0"/>
              <a:sym typeface="+mn-ea"/>
            </a:endParaRPr>
          </a:p>
        </p:txBody>
      </p:sp>
      <p:sp>
        <p:nvSpPr>
          <p:cNvPr id="4" name="Text Placeholder 6"/>
          <p:cNvSpPr>
            <a:spLocks noGrp="1"/>
          </p:cNvSpPr>
          <p:nvPr/>
        </p:nvSpPr>
        <p:spPr>
          <a:xfrm>
            <a:off x="605155" y="2865120"/>
            <a:ext cx="4912995" cy="483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Roboto Black" panose="020000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Roboto Black" panose="020000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Roboto Black" panose="020000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Roboto Black" panose="020000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altLang="en-US" sz="1800" b="0">
                <a:latin typeface="Times New Roman" panose="02020603050405020304" charset="0"/>
                <a:cs typeface="Times New Roman" panose="02020603050405020304" charset="0"/>
                <a:sym typeface="+mn-ea"/>
              </a:rPr>
              <a:t> *</a:t>
            </a:r>
            <a:r>
              <a:rPr lang="en-US" altLang="en-US" sz="1800" b="0" i="1">
                <a:latin typeface="Times New Roman" panose="02020603050405020304" charset="0"/>
                <a:cs typeface="Times New Roman" panose="02020603050405020304" charset="0"/>
                <a:sym typeface="+mn-ea"/>
              </a:rPr>
              <a:t> </a:t>
            </a:r>
            <a:r>
              <a:rPr lang="en-US" altLang="en-US" sz="1800" b="1" i="1">
                <a:latin typeface="Times New Roman" panose="02020603050405020304" charset="0"/>
                <a:cs typeface="Times New Roman" panose="02020603050405020304" charset="0"/>
                <a:sym typeface="+mn-ea"/>
              </a:rPr>
              <a:t>Bài tập thực hành </a:t>
            </a:r>
            <a:r>
              <a:rPr lang="vi-VN" altLang="en-US" sz="1800" b="1" i="1">
                <a:latin typeface="Times New Roman" panose="02020603050405020304" charset="0"/>
                <a:cs typeface="Times New Roman" panose="02020603050405020304" charset="0"/>
                <a:sym typeface="+mn-ea"/>
              </a:rPr>
              <a:t>2</a:t>
            </a:r>
            <a:endParaRPr lang="vi-VN" altLang="en-US" sz="1800" b="1" i="1">
              <a:latin typeface="Times New Roman" panose="02020603050405020304" charset="0"/>
              <a:cs typeface="Times New Roman" panose="02020603050405020304" charset="0"/>
              <a:sym typeface="+mn-ea"/>
            </a:endParaRPr>
          </a:p>
        </p:txBody>
      </p:sp>
      <p:sp>
        <p:nvSpPr>
          <p:cNvPr id="5" name="Title 4"/>
          <p:cNvSpPr>
            <a:spLocks noGrp="1"/>
          </p:cNvSpPr>
          <p:nvPr>
            <p:ph type="title"/>
          </p:nvPr>
        </p:nvSpPr>
        <p:spPr>
          <a:xfrm>
            <a:off x="743585" y="1132840"/>
            <a:ext cx="10515600" cy="1344930"/>
          </a:xfrm>
        </p:spPr>
        <p:txBody>
          <a:bodyPr>
            <a:normAutofit/>
          </a:bodyPr>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Tìm hiểu các tính n</a:t>
            </a:r>
            <a:r>
              <a:rPr lang="en-US" altLang="en-US" sz="1800">
                <a:latin typeface="Times New Roman" panose="02020603050405020304" charset="0"/>
                <a:cs typeface="Times New Roman" panose="02020603050405020304" charset="0"/>
              </a:rPr>
              <a:t>ă</a:t>
            </a:r>
            <a:r>
              <a:rPr lang="en-US" altLang="en-US" sz="1800">
                <a:latin typeface="Times New Roman" panose="02020603050405020304" charset="0"/>
                <a:cs typeface="Times New Roman" panose="02020603050405020304" charset="0"/>
              </a:rPr>
              <a:t>ng và cách sử dụng sản phẩm SweetViz (https://pypi.org/project/sweetviz) áp dụng trên tập dữ liệu Marketing Campaign.</a:t>
            </a:r>
            <a:endParaRPr lang="en-US" altLang="en-US" sz="1800">
              <a:latin typeface="Times New Roman" panose="02020603050405020304" charset="0"/>
              <a:cs typeface="Times New Roman" panose="02020603050405020304" charset="0"/>
            </a:endParaRPr>
          </a:p>
        </p:txBody>
      </p:sp>
      <p:sp>
        <p:nvSpPr>
          <p:cNvPr id="6" name="Title 3"/>
          <p:cNvSpPr>
            <a:spLocks noGrp="1"/>
          </p:cNvSpPr>
          <p:nvPr/>
        </p:nvSpPr>
        <p:spPr>
          <a:xfrm>
            <a:off x="743585" y="3804920"/>
            <a:ext cx="10515600" cy="13449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gn="l">
              <a:lnSpc>
                <a:spcPct val="150000"/>
              </a:lnSpc>
            </a:pPr>
            <a:r>
              <a:rPr lang="vi-VN" altLang="en-US" sz="1800">
                <a:latin typeface="Times New Roman" panose="02020603050405020304" charset="0"/>
                <a:cs typeface="Times New Roman" panose="02020603050405020304" charset="0"/>
              </a:rPr>
              <a:t> </a:t>
            </a:r>
            <a:r>
              <a:rPr lang="en-US" altLang="en-US" sz="1800">
                <a:latin typeface="Times New Roman" panose="02020603050405020304" charset="0"/>
                <a:cs typeface="Times New Roman" panose="02020603050405020304" charset="0"/>
              </a:rPr>
              <a:t>Tìm hiểu các tính n</a:t>
            </a:r>
            <a:r>
              <a:rPr lang="en-US" altLang="en-US" sz="1800">
                <a:latin typeface="Times New Roman" panose="02020603050405020304" charset="0"/>
                <a:cs typeface="Times New Roman" panose="02020603050405020304" charset="0"/>
              </a:rPr>
              <a:t>ă</a:t>
            </a:r>
            <a:r>
              <a:rPr lang="en-US" altLang="en-US" sz="1800">
                <a:latin typeface="Times New Roman" panose="02020603050405020304" charset="0"/>
                <a:cs typeface="Times New Roman" panose="02020603050405020304" charset="0"/>
              </a:rPr>
              <a:t>ng và cách sử dụng sản phẩm AutoViz  (https://pypi.org/project/autoviz) áp dụng trên tập dữ liệu Marketing Campaign.</a:t>
            </a:r>
            <a:endParaRPr lang="en-US"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to="" calcmode="lin" valueType="num">
                                      <p:cBhvr>
                                        <p:cTn id="22"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5" grpId="0"/>
      <p:bldP spid="5" grpId="1"/>
      <p:bldP spid="4" grpId="0"/>
      <p:bldP spid="4" grpId="1"/>
      <p:bldP spid="6" grpId="0"/>
      <p:bldP spid="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138430" y="0"/>
            <a:ext cx="12192000" cy="6858000"/>
            <a:chOff x="0" y="0"/>
            <a:chExt cx="12192000" cy="6858000"/>
          </a:xfrm>
        </p:grpSpPr>
        <p:sp>
          <p:nvSpPr>
            <p:cNvPr id="44" name="矩形 43"/>
            <p:cNvSpPr/>
            <p:nvPr/>
          </p:nvSpPr>
          <p:spPr>
            <a:xfrm>
              <a:off x="0" y="0"/>
              <a:ext cx="12192000" cy="6858000"/>
            </a:xfrm>
            <a:prstGeom prst="rect">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flipV="1">
              <a:off x="0" y="5132446"/>
              <a:ext cx="12192000" cy="1725554"/>
            </a:xfrm>
            <a:prstGeom prst="rect">
              <a:avLst/>
            </a:prstGeom>
          </p:spPr>
        </p:pic>
        <p:sp>
          <p:nvSpPr>
            <p:cNvPr id="46" name="矩形 45"/>
            <p:cNvSpPr/>
            <p:nvPr/>
          </p:nvSpPr>
          <p:spPr>
            <a:xfrm>
              <a:off x="311150" y="285750"/>
              <a:ext cx="11569700" cy="6286500"/>
            </a:xfrm>
            <a:prstGeom prst="rect">
              <a:avLst/>
            </a:prstGeom>
            <a:solidFill>
              <a:srgbClr val="FF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grpSp>
          <p:nvGrpSpPr>
            <p:cNvPr id="49" name="组合 48"/>
            <p:cNvGrpSpPr/>
            <p:nvPr/>
          </p:nvGrpSpPr>
          <p:grpSpPr>
            <a:xfrm flipV="1">
              <a:off x="506284" y="493585"/>
              <a:ext cx="11179432" cy="701420"/>
              <a:chOff x="506284" y="5572649"/>
              <a:chExt cx="11179432" cy="701420"/>
            </a:xfrm>
          </p:grpSpPr>
          <p:pic>
            <p:nvPicPr>
              <p:cNvPr id="50" name="图形 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284" y="5572649"/>
                <a:ext cx="701419" cy="701419"/>
              </a:xfrm>
              <a:prstGeom prst="rect">
                <a:avLst/>
              </a:prstGeom>
            </p:spPr>
          </p:pic>
          <p:pic>
            <p:nvPicPr>
              <p:cNvPr id="51" name="图形 5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984297" y="5572650"/>
                <a:ext cx="701419" cy="701419"/>
              </a:xfrm>
              <a:prstGeom prst="rect">
                <a:avLst/>
              </a:prstGeom>
            </p:spPr>
          </p:pic>
        </p:grpSp>
        <p:grpSp>
          <p:nvGrpSpPr>
            <p:cNvPr id="55" name="组合 54"/>
            <p:cNvGrpSpPr/>
            <p:nvPr/>
          </p:nvGrpSpPr>
          <p:grpSpPr>
            <a:xfrm>
              <a:off x="506284" y="5662995"/>
              <a:ext cx="11179432" cy="701420"/>
              <a:chOff x="506284" y="5572649"/>
              <a:chExt cx="11179432" cy="701420"/>
            </a:xfrm>
          </p:grpSpPr>
          <p:pic>
            <p:nvPicPr>
              <p:cNvPr id="56" name="图形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84" y="5572649"/>
                <a:ext cx="701419" cy="701419"/>
              </a:xfrm>
              <a:prstGeom prst="rect">
                <a:avLst/>
              </a:prstGeom>
            </p:spPr>
          </p:pic>
          <p:pic>
            <p:nvPicPr>
              <p:cNvPr id="57" name="图形 5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984297" y="5572650"/>
                <a:ext cx="701419" cy="701419"/>
              </a:xfrm>
              <a:prstGeom prst="rect">
                <a:avLst/>
              </a:prstGeom>
            </p:spPr>
          </p:pic>
        </p:grpSp>
      </p:grpSp>
      <p:sp>
        <p:nvSpPr>
          <p:cNvPr id="61" name="Oval 58"/>
          <p:cNvSpPr/>
          <p:nvPr/>
        </p:nvSpPr>
        <p:spPr>
          <a:xfrm>
            <a:off x="3046232" y="1514372"/>
            <a:ext cx="6099537" cy="3829256"/>
          </a:xfrm>
          <a:custGeom>
            <a:avLst/>
            <a:gdLst>
              <a:gd name="T0" fmla="*/ 2357 w 2416"/>
              <a:gd name="T1" fmla="*/ 389 h 1519"/>
              <a:gd name="T2" fmla="*/ 1236 w 2416"/>
              <a:gd name="T3" fmla="*/ 6 h 1519"/>
              <a:gd name="T4" fmla="*/ 1180 w 2416"/>
              <a:gd name="T5" fmla="*/ 6 h 1519"/>
              <a:gd name="T6" fmla="*/ 59 w 2416"/>
              <a:gd name="T7" fmla="*/ 389 h 1519"/>
              <a:gd name="T8" fmla="*/ 0 w 2416"/>
              <a:gd name="T9" fmla="*/ 471 h 1519"/>
              <a:gd name="T10" fmla="*/ 59 w 2416"/>
              <a:gd name="T11" fmla="*/ 553 h 1519"/>
              <a:gd name="T12" fmla="*/ 495 w 2416"/>
              <a:gd name="T13" fmla="*/ 701 h 1519"/>
              <a:gd name="T14" fmla="*/ 495 w 2416"/>
              <a:gd name="T15" fmla="*/ 1153 h 1519"/>
              <a:gd name="T16" fmla="*/ 517 w 2416"/>
              <a:gd name="T17" fmla="*/ 1211 h 1519"/>
              <a:gd name="T18" fmla="*/ 1213 w 2416"/>
              <a:gd name="T19" fmla="*/ 1519 h 1519"/>
              <a:gd name="T20" fmla="*/ 1898 w 2416"/>
              <a:gd name="T21" fmla="*/ 1223 h 1519"/>
              <a:gd name="T22" fmla="*/ 1921 w 2416"/>
              <a:gd name="T23" fmla="*/ 1164 h 1519"/>
              <a:gd name="T24" fmla="*/ 1921 w 2416"/>
              <a:gd name="T25" fmla="*/ 702 h 1519"/>
              <a:gd name="T26" fmla="*/ 2101 w 2416"/>
              <a:gd name="T27" fmla="*/ 640 h 1519"/>
              <a:gd name="T28" fmla="*/ 2101 w 2416"/>
              <a:gd name="T29" fmla="*/ 858 h 1519"/>
              <a:gd name="T30" fmla="*/ 2068 w 2416"/>
              <a:gd name="T31" fmla="*/ 926 h 1519"/>
              <a:gd name="T32" fmla="*/ 2068 w 2416"/>
              <a:gd name="T33" fmla="*/ 1138 h 1519"/>
              <a:gd name="T34" fmla="*/ 2155 w 2416"/>
              <a:gd name="T35" fmla="*/ 1224 h 1519"/>
              <a:gd name="T36" fmla="*/ 2241 w 2416"/>
              <a:gd name="T37" fmla="*/ 1138 h 1519"/>
              <a:gd name="T38" fmla="*/ 2241 w 2416"/>
              <a:gd name="T39" fmla="*/ 926 h 1519"/>
              <a:gd name="T40" fmla="*/ 2208 w 2416"/>
              <a:gd name="T41" fmla="*/ 858 h 1519"/>
              <a:gd name="T42" fmla="*/ 2208 w 2416"/>
              <a:gd name="T43" fmla="*/ 604 h 1519"/>
              <a:gd name="T44" fmla="*/ 2357 w 2416"/>
              <a:gd name="T45" fmla="*/ 553 h 1519"/>
              <a:gd name="T46" fmla="*/ 2416 w 2416"/>
              <a:gd name="T47" fmla="*/ 471 h 1519"/>
              <a:gd name="T48" fmla="*/ 2357 w 2416"/>
              <a:gd name="T49" fmla="*/ 389 h 1519"/>
              <a:gd name="T50" fmla="*/ 1748 w 2416"/>
              <a:gd name="T51" fmla="*/ 1128 h 1519"/>
              <a:gd name="T52" fmla="*/ 1213 w 2416"/>
              <a:gd name="T53" fmla="*/ 1345 h 1519"/>
              <a:gd name="T54" fmla="*/ 668 w 2416"/>
              <a:gd name="T55" fmla="*/ 1118 h 1519"/>
              <a:gd name="T56" fmla="*/ 668 w 2416"/>
              <a:gd name="T57" fmla="*/ 760 h 1519"/>
              <a:gd name="T58" fmla="*/ 1183 w 2416"/>
              <a:gd name="T59" fmla="*/ 935 h 1519"/>
              <a:gd name="T60" fmla="*/ 1211 w 2416"/>
              <a:gd name="T61" fmla="*/ 939 h 1519"/>
              <a:gd name="T62" fmla="*/ 1239 w 2416"/>
              <a:gd name="T63" fmla="*/ 935 h 1519"/>
              <a:gd name="T64" fmla="*/ 1748 w 2416"/>
              <a:gd name="T65" fmla="*/ 761 h 1519"/>
              <a:gd name="T66" fmla="*/ 1748 w 2416"/>
              <a:gd name="T67" fmla="*/ 1128 h 1519"/>
              <a:gd name="T68" fmla="*/ 1210 w 2416"/>
              <a:gd name="T69" fmla="*/ 761 h 1519"/>
              <a:gd name="T70" fmla="*/ 356 w 2416"/>
              <a:gd name="T71" fmla="*/ 470 h 1519"/>
              <a:gd name="T72" fmla="*/ 1208 w 2416"/>
              <a:gd name="T73" fmla="*/ 180 h 1519"/>
              <a:gd name="T74" fmla="*/ 2061 w 2416"/>
              <a:gd name="T75" fmla="*/ 471 h 1519"/>
              <a:gd name="T76" fmla="*/ 1210 w 2416"/>
              <a:gd name="T77" fmla="*/ 761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6" h="1519">
                <a:moveTo>
                  <a:pt x="2357" y="389"/>
                </a:moveTo>
                <a:lnTo>
                  <a:pt x="1236" y="6"/>
                </a:lnTo>
                <a:cubicBezTo>
                  <a:pt x="1218" y="0"/>
                  <a:pt x="1198" y="0"/>
                  <a:pt x="1180" y="6"/>
                </a:cubicBezTo>
                <a:lnTo>
                  <a:pt x="59" y="389"/>
                </a:lnTo>
                <a:cubicBezTo>
                  <a:pt x="24" y="400"/>
                  <a:pt x="0" y="433"/>
                  <a:pt x="0" y="471"/>
                </a:cubicBezTo>
                <a:cubicBezTo>
                  <a:pt x="0" y="508"/>
                  <a:pt x="24" y="541"/>
                  <a:pt x="59" y="553"/>
                </a:cubicBezTo>
                <a:lnTo>
                  <a:pt x="495" y="701"/>
                </a:lnTo>
                <a:lnTo>
                  <a:pt x="495" y="1153"/>
                </a:lnTo>
                <a:cubicBezTo>
                  <a:pt x="495" y="1174"/>
                  <a:pt x="503" y="1195"/>
                  <a:pt x="517" y="1211"/>
                </a:cubicBezTo>
                <a:cubicBezTo>
                  <a:pt x="695" y="1406"/>
                  <a:pt x="949" y="1519"/>
                  <a:pt x="1213" y="1519"/>
                </a:cubicBezTo>
                <a:cubicBezTo>
                  <a:pt x="1475" y="1519"/>
                  <a:pt x="1718" y="1414"/>
                  <a:pt x="1898" y="1223"/>
                </a:cubicBezTo>
                <a:cubicBezTo>
                  <a:pt x="1913" y="1207"/>
                  <a:pt x="1921" y="1186"/>
                  <a:pt x="1921" y="1164"/>
                </a:cubicBezTo>
                <a:lnTo>
                  <a:pt x="1921" y="702"/>
                </a:lnTo>
                <a:lnTo>
                  <a:pt x="2101" y="640"/>
                </a:lnTo>
                <a:lnTo>
                  <a:pt x="2101" y="858"/>
                </a:lnTo>
                <a:cubicBezTo>
                  <a:pt x="2081" y="874"/>
                  <a:pt x="2068" y="898"/>
                  <a:pt x="2068" y="926"/>
                </a:cubicBezTo>
                <a:lnTo>
                  <a:pt x="2068" y="1138"/>
                </a:lnTo>
                <a:cubicBezTo>
                  <a:pt x="2068" y="1185"/>
                  <a:pt x="2107" y="1224"/>
                  <a:pt x="2155" y="1224"/>
                </a:cubicBezTo>
                <a:cubicBezTo>
                  <a:pt x="2203" y="1224"/>
                  <a:pt x="2241" y="1185"/>
                  <a:pt x="2241" y="1138"/>
                </a:cubicBezTo>
                <a:lnTo>
                  <a:pt x="2241" y="926"/>
                </a:lnTo>
                <a:cubicBezTo>
                  <a:pt x="2241" y="898"/>
                  <a:pt x="2228" y="874"/>
                  <a:pt x="2208" y="858"/>
                </a:cubicBezTo>
                <a:lnTo>
                  <a:pt x="2208" y="604"/>
                </a:lnTo>
                <a:lnTo>
                  <a:pt x="2357" y="553"/>
                </a:lnTo>
                <a:cubicBezTo>
                  <a:pt x="2393" y="541"/>
                  <a:pt x="2416" y="508"/>
                  <a:pt x="2416" y="471"/>
                </a:cubicBezTo>
                <a:cubicBezTo>
                  <a:pt x="2416" y="433"/>
                  <a:pt x="2392" y="400"/>
                  <a:pt x="2357" y="389"/>
                </a:cubicBezTo>
                <a:close/>
                <a:moveTo>
                  <a:pt x="1748" y="1128"/>
                </a:moveTo>
                <a:cubicBezTo>
                  <a:pt x="1604" y="1268"/>
                  <a:pt x="1415" y="1345"/>
                  <a:pt x="1213" y="1345"/>
                </a:cubicBezTo>
                <a:cubicBezTo>
                  <a:pt x="1009" y="1345"/>
                  <a:pt x="812" y="1263"/>
                  <a:pt x="668" y="1118"/>
                </a:cubicBezTo>
                <a:lnTo>
                  <a:pt x="668" y="760"/>
                </a:lnTo>
                <a:lnTo>
                  <a:pt x="1183" y="935"/>
                </a:lnTo>
                <a:cubicBezTo>
                  <a:pt x="1192" y="938"/>
                  <a:pt x="1201" y="939"/>
                  <a:pt x="1211" y="939"/>
                </a:cubicBezTo>
                <a:cubicBezTo>
                  <a:pt x="1220" y="939"/>
                  <a:pt x="1229" y="938"/>
                  <a:pt x="1239" y="935"/>
                </a:cubicBezTo>
                <a:lnTo>
                  <a:pt x="1748" y="761"/>
                </a:lnTo>
                <a:lnTo>
                  <a:pt x="1748" y="1128"/>
                </a:lnTo>
                <a:close/>
                <a:moveTo>
                  <a:pt x="1210" y="761"/>
                </a:moveTo>
                <a:lnTo>
                  <a:pt x="356" y="470"/>
                </a:lnTo>
                <a:lnTo>
                  <a:pt x="1208" y="180"/>
                </a:lnTo>
                <a:lnTo>
                  <a:pt x="2061" y="471"/>
                </a:lnTo>
                <a:lnTo>
                  <a:pt x="1210" y="761"/>
                </a:lnTo>
                <a:close/>
              </a:path>
            </a:pathLst>
          </a:custGeom>
          <a:solidFill>
            <a:srgbClr val="FEF4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2" name="矩形 61"/>
          <p:cNvSpPr/>
          <p:nvPr/>
        </p:nvSpPr>
        <p:spPr>
          <a:xfrm>
            <a:off x="946150" y="2122190"/>
            <a:ext cx="10299700" cy="2553335"/>
          </a:xfrm>
          <a:prstGeom prst="rect">
            <a:avLst/>
          </a:prstGeom>
        </p:spPr>
        <p:txBody>
          <a:bodyPr wrap="square">
            <a:spAutoFit/>
          </a:bodyPr>
          <a:lstStyle/>
          <a:p>
            <a:pPr algn="ctr"/>
            <a:r>
              <a:rPr lang="en-US" altLang="zh-CN" sz="8000" dirty="0">
                <a:solidFill>
                  <a:srgbClr val="526AAB"/>
                </a:solidFill>
                <a:latin typeface="Times New Roman" panose="02020603050405020304" charset="0"/>
                <a:ea typeface="+mj-ea"/>
                <a:cs typeface="Times New Roman" panose="02020603050405020304" charset="0"/>
              </a:rPr>
              <a:t>THANKS FOR WATCHING</a:t>
            </a:r>
            <a:endParaRPr lang="zh-CN" altLang="en-US" sz="8000" dirty="0">
              <a:solidFill>
                <a:srgbClr val="526AAB"/>
              </a:solidFill>
              <a:latin typeface="Times New Roman" panose="02020603050405020304" charset="0"/>
              <a:ea typeface="+mj-ea"/>
              <a:cs typeface="Times New Roman" panose="02020603050405020304" charset="0"/>
            </a:endParaRPr>
          </a:p>
        </p:txBody>
      </p:sp>
      <p:pic>
        <p:nvPicPr>
          <p:cNvPr id="63" name="图形 6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5248" y="4950057"/>
            <a:ext cx="4604645" cy="182563"/>
          </a:xfrm>
          <a:prstGeom prst="rect">
            <a:avLst/>
          </a:prstGeom>
        </p:spPr>
      </p:pic>
      <p:grpSp>
        <p:nvGrpSpPr>
          <p:cNvPr id="82" name="组合 81"/>
          <p:cNvGrpSpPr/>
          <p:nvPr/>
        </p:nvGrpSpPr>
        <p:grpSpPr>
          <a:xfrm>
            <a:off x="4940300" y="1295924"/>
            <a:ext cx="2311400" cy="498372"/>
            <a:chOff x="4940300" y="1652353"/>
            <a:chExt cx="2311400" cy="498372"/>
          </a:xfrm>
        </p:grpSpPr>
        <p:sp>
          <p:nvSpPr>
            <p:cNvPr id="65" name="椭圆 64"/>
            <p:cNvSpPr/>
            <p:nvPr/>
          </p:nvSpPr>
          <p:spPr>
            <a:xfrm>
              <a:off x="4940300"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8" name="Oval 65"/>
            <p:cNvSpPr/>
            <p:nvPr/>
          </p:nvSpPr>
          <p:spPr>
            <a:xfrm>
              <a:off x="5074691" y="1781657"/>
              <a:ext cx="229590" cy="23976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69" name="椭圆 68"/>
            <p:cNvSpPr/>
            <p:nvPr/>
          </p:nvSpPr>
          <p:spPr>
            <a:xfrm>
              <a:off x="5544643"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79" name="Oval 69"/>
            <p:cNvSpPr/>
            <p:nvPr/>
          </p:nvSpPr>
          <p:spPr>
            <a:xfrm>
              <a:off x="5687277" y="1781657"/>
              <a:ext cx="213104" cy="239764"/>
            </a:xfrm>
            <a:custGeom>
              <a:avLst/>
              <a:gdLst>
                <a:gd name="T0" fmla="*/ 1920 w 10240"/>
                <a:gd name="T1" fmla="*/ 6720 h 11520"/>
                <a:gd name="T2" fmla="*/ 2240 w 10240"/>
                <a:gd name="T3" fmla="*/ 7040 h 11520"/>
                <a:gd name="T4" fmla="*/ 6080 w 10240"/>
                <a:gd name="T5" fmla="*/ 7040 h 11520"/>
                <a:gd name="T6" fmla="*/ 6400 w 10240"/>
                <a:gd name="T7" fmla="*/ 6720 h 11520"/>
                <a:gd name="T8" fmla="*/ 6080 w 10240"/>
                <a:gd name="T9" fmla="*/ 6400 h 11520"/>
                <a:gd name="T10" fmla="*/ 2240 w 10240"/>
                <a:gd name="T11" fmla="*/ 6400 h 11520"/>
                <a:gd name="T12" fmla="*/ 1920 w 10240"/>
                <a:gd name="T13" fmla="*/ 6720 h 11520"/>
                <a:gd name="T14" fmla="*/ 6080 w 10240"/>
                <a:gd name="T15" fmla="*/ 8320 h 11520"/>
                <a:gd name="T16" fmla="*/ 2240 w 10240"/>
                <a:gd name="T17" fmla="*/ 8320 h 11520"/>
                <a:gd name="T18" fmla="*/ 1920 w 10240"/>
                <a:gd name="T19" fmla="*/ 8640 h 11520"/>
                <a:gd name="T20" fmla="*/ 2240 w 10240"/>
                <a:gd name="T21" fmla="*/ 8960 h 11520"/>
                <a:gd name="T22" fmla="*/ 6080 w 10240"/>
                <a:gd name="T23" fmla="*/ 8960 h 11520"/>
                <a:gd name="T24" fmla="*/ 6400 w 10240"/>
                <a:gd name="T25" fmla="*/ 8640 h 11520"/>
                <a:gd name="T26" fmla="*/ 6080 w 10240"/>
                <a:gd name="T27" fmla="*/ 8320 h 11520"/>
                <a:gd name="T28" fmla="*/ 2240 w 10240"/>
                <a:gd name="T29" fmla="*/ 5120 h 11520"/>
                <a:gd name="T30" fmla="*/ 4160 w 10240"/>
                <a:gd name="T31" fmla="*/ 5120 h 11520"/>
                <a:gd name="T32" fmla="*/ 4480 w 10240"/>
                <a:gd name="T33" fmla="*/ 4800 h 11520"/>
                <a:gd name="T34" fmla="*/ 4160 w 10240"/>
                <a:gd name="T35" fmla="*/ 4480 h 11520"/>
                <a:gd name="T36" fmla="*/ 2240 w 10240"/>
                <a:gd name="T37" fmla="*/ 4480 h 11520"/>
                <a:gd name="T38" fmla="*/ 1920 w 10240"/>
                <a:gd name="T39" fmla="*/ 4800 h 11520"/>
                <a:gd name="T40" fmla="*/ 2240 w 10240"/>
                <a:gd name="T41" fmla="*/ 5120 h 11520"/>
                <a:gd name="T42" fmla="*/ 9920 w 10240"/>
                <a:gd name="T43" fmla="*/ 0 h 11520"/>
                <a:gd name="T44" fmla="*/ 1920 w 10240"/>
                <a:gd name="T45" fmla="*/ 0 h 11520"/>
                <a:gd name="T46" fmla="*/ 1600 w 10240"/>
                <a:gd name="T47" fmla="*/ 320 h 11520"/>
                <a:gd name="T48" fmla="*/ 1600 w 10240"/>
                <a:gd name="T49" fmla="*/ 1920 h 11520"/>
                <a:gd name="T50" fmla="*/ 320 w 10240"/>
                <a:gd name="T51" fmla="*/ 1920 h 11520"/>
                <a:gd name="T52" fmla="*/ 0 w 10240"/>
                <a:gd name="T53" fmla="*/ 2240 h 11520"/>
                <a:gd name="T54" fmla="*/ 0 w 10240"/>
                <a:gd name="T55" fmla="*/ 11200 h 11520"/>
                <a:gd name="T56" fmla="*/ 320 w 10240"/>
                <a:gd name="T57" fmla="*/ 11520 h 11520"/>
                <a:gd name="T58" fmla="*/ 8000 w 10240"/>
                <a:gd name="T59" fmla="*/ 11520 h 11520"/>
                <a:gd name="T60" fmla="*/ 8320 w 10240"/>
                <a:gd name="T61" fmla="*/ 11200 h 11520"/>
                <a:gd name="T62" fmla="*/ 8320 w 10240"/>
                <a:gd name="T63" fmla="*/ 10240 h 11520"/>
                <a:gd name="T64" fmla="*/ 9920 w 10240"/>
                <a:gd name="T65" fmla="*/ 10240 h 11520"/>
                <a:gd name="T66" fmla="*/ 10240 w 10240"/>
                <a:gd name="T67" fmla="*/ 9920 h 11520"/>
                <a:gd name="T68" fmla="*/ 10240 w 10240"/>
                <a:gd name="T69" fmla="*/ 320 h 11520"/>
                <a:gd name="T70" fmla="*/ 9920 w 10240"/>
                <a:gd name="T71" fmla="*/ 0 h 11520"/>
                <a:gd name="T72" fmla="*/ 7680 w 10240"/>
                <a:gd name="T73" fmla="*/ 10880 h 11520"/>
                <a:gd name="T74" fmla="*/ 640 w 10240"/>
                <a:gd name="T75" fmla="*/ 10880 h 11520"/>
                <a:gd name="T76" fmla="*/ 640 w 10240"/>
                <a:gd name="T77" fmla="*/ 2560 h 11520"/>
                <a:gd name="T78" fmla="*/ 7680 w 10240"/>
                <a:gd name="T79" fmla="*/ 2560 h 11520"/>
                <a:gd name="T80" fmla="*/ 7680 w 10240"/>
                <a:gd name="T81" fmla="*/ 10880 h 11520"/>
                <a:gd name="T82" fmla="*/ 8000 w 10240"/>
                <a:gd name="T83" fmla="*/ 1920 h 11520"/>
                <a:gd name="T84" fmla="*/ 2240 w 10240"/>
                <a:gd name="T85" fmla="*/ 1920 h 11520"/>
                <a:gd name="T86" fmla="*/ 2240 w 10240"/>
                <a:gd name="T87" fmla="*/ 640 h 11520"/>
                <a:gd name="T88" fmla="*/ 9600 w 10240"/>
                <a:gd name="T89" fmla="*/ 640 h 11520"/>
                <a:gd name="T90" fmla="*/ 9600 w 10240"/>
                <a:gd name="T91" fmla="*/ 9600 h 11520"/>
                <a:gd name="T92" fmla="*/ 8320 w 10240"/>
                <a:gd name="T93" fmla="*/ 9600 h 11520"/>
                <a:gd name="T94" fmla="*/ 8320 w 10240"/>
                <a:gd name="T95" fmla="*/ 2240 h 11520"/>
                <a:gd name="T96" fmla="*/ 8000 w 10240"/>
                <a:gd name="T97" fmla="*/ 1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40" h="11520">
                  <a:moveTo>
                    <a:pt x="1920" y="6720"/>
                  </a:moveTo>
                  <a:cubicBezTo>
                    <a:pt x="1920" y="6880"/>
                    <a:pt x="2080" y="7040"/>
                    <a:pt x="2240" y="7040"/>
                  </a:cubicBezTo>
                  <a:lnTo>
                    <a:pt x="6080" y="7040"/>
                  </a:lnTo>
                  <a:cubicBezTo>
                    <a:pt x="6240" y="7040"/>
                    <a:pt x="6400" y="6880"/>
                    <a:pt x="6400" y="6720"/>
                  </a:cubicBezTo>
                  <a:cubicBezTo>
                    <a:pt x="6400" y="6560"/>
                    <a:pt x="6240" y="6400"/>
                    <a:pt x="6080" y="6400"/>
                  </a:cubicBezTo>
                  <a:lnTo>
                    <a:pt x="2240" y="6400"/>
                  </a:lnTo>
                  <a:cubicBezTo>
                    <a:pt x="2080" y="6400"/>
                    <a:pt x="1920" y="6560"/>
                    <a:pt x="1920" y="6720"/>
                  </a:cubicBezTo>
                  <a:close/>
                  <a:moveTo>
                    <a:pt x="6080" y="8320"/>
                  </a:moveTo>
                  <a:lnTo>
                    <a:pt x="2240" y="8320"/>
                  </a:lnTo>
                  <a:cubicBezTo>
                    <a:pt x="2080" y="8320"/>
                    <a:pt x="1920" y="8448"/>
                    <a:pt x="1920" y="8640"/>
                  </a:cubicBezTo>
                  <a:cubicBezTo>
                    <a:pt x="1920" y="8800"/>
                    <a:pt x="2080" y="8960"/>
                    <a:pt x="2240" y="8960"/>
                  </a:cubicBezTo>
                  <a:lnTo>
                    <a:pt x="6080" y="8960"/>
                  </a:lnTo>
                  <a:cubicBezTo>
                    <a:pt x="6240" y="8960"/>
                    <a:pt x="6400" y="8800"/>
                    <a:pt x="6400" y="8640"/>
                  </a:cubicBezTo>
                  <a:cubicBezTo>
                    <a:pt x="6400" y="8448"/>
                    <a:pt x="6240" y="8320"/>
                    <a:pt x="6080" y="8320"/>
                  </a:cubicBezTo>
                  <a:close/>
                  <a:moveTo>
                    <a:pt x="2240" y="5120"/>
                  </a:moveTo>
                  <a:lnTo>
                    <a:pt x="4160" y="5120"/>
                  </a:lnTo>
                  <a:cubicBezTo>
                    <a:pt x="4320" y="5120"/>
                    <a:pt x="4480" y="4960"/>
                    <a:pt x="4480" y="4800"/>
                  </a:cubicBezTo>
                  <a:cubicBezTo>
                    <a:pt x="4480" y="4640"/>
                    <a:pt x="4320" y="4480"/>
                    <a:pt x="4160" y="4480"/>
                  </a:cubicBezTo>
                  <a:lnTo>
                    <a:pt x="2240" y="4480"/>
                  </a:lnTo>
                  <a:cubicBezTo>
                    <a:pt x="2080" y="4480"/>
                    <a:pt x="1920" y="4640"/>
                    <a:pt x="1920" y="4800"/>
                  </a:cubicBezTo>
                  <a:cubicBezTo>
                    <a:pt x="1920" y="4960"/>
                    <a:pt x="2080" y="5120"/>
                    <a:pt x="2240" y="5120"/>
                  </a:cubicBezTo>
                  <a:close/>
                  <a:moveTo>
                    <a:pt x="9920" y="0"/>
                  </a:moveTo>
                  <a:lnTo>
                    <a:pt x="1920" y="0"/>
                  </a:lnTo>
                  <a:cubicBezTo>
                    <a:pt x="1760" y="0"/>
                    <a:pt x="1600" y="160"/>
                    <a:pt x="1600" y="320"/>
                  </a:cubicBezTo>
                  <a:lnTo>
                    <a:pt x="1600" y="1920"/>
                  </a:lnTo>
                  <a:lnTo>
                    <a:pt x="320" y="1920"/>
                  </a:lnTo>
                  <a:cubicBezTo>
                    <a:pt x="160" y="1920"/>
                    <a:pt x="0" y="2080"/>
                    <a:pt x="0" y="2240"/>
                  </a:cubicBezTo>
                  <a:lnTo>
                    <a:pt x="0" y="11200"/>
                  </a:lnTo>
                  <a:cubicBezTo>
                    <a:pt x="0" y="11360"/>
                    <a:pt x="160" y="11520"/>
                    <a:pt x="320" y="11520"/>
                  </a:cubicBezTo>
                  <a:lnTo>
                    <a:pt x="8000" y="11520"/>
                  </a:lnTo>
                  <a:cubicBezTo>
                    <a:pt x="8192" y="11520"/>
                    <a:pt x="8320" y="11392"/>
                    <a:pt x="8320" y="11200"/>
                  </a:cubicBezTo>
                  <a:lnTo>
                    <a:pt x="8320" y="10240"/>
                  </a:lnTo>
                  <a:lnTo>
                    <a:pt x="9920" y="10240"/>
                  </a:lnTo>
                  <a:cubicBezTo>
                    <a:pt x="10080" y="10240"/>
                    <a:pt x="10240" y="10080"/>
                    <a:pt x="10240" y="9920"/>
                  </a:cubicBezTo>
                  <a:lnTo>
                    <a:pt x="10240" y="320"/>
                  </a:lnTo>
                  <a:cubicBezTo>
                    <a:pt x="10240" y="160"/>
                    <a:pt x="10080" y="0"/>
                    <a:pt x="9920" y="0"/>
                  </a:cubicBezTo>
                  <a:close/>
                  <a:moveTo>
                    <a:pt x="7680" y="10880"/>
                  </a:moveTo>
                  <a:lnTo>
                    <a:pt x="640" y="10880"/>
                  </a:lnTo>
                  <a:lnTo>
                    <a:pt x="640" y="2560"/>
                  </a:lnTo>
                  <a:lnTo>
                    <a:pt x="7680" y="2560"/>
                  </a:lnTo>
                  <a:lnTo>
                    <a:pt x="7680" y="10880"/>
                  </a:lnTo>
                  <a:close/>
                  <a:moveTo>
                    <a:pt x="8000" y="1920"/>
                  </a:moveTo>
                  <a:lnTo>
                    <a:pt x="2240" y="1920"/>
                  </a:lnTo>
                  <a:lnTo>
                    <a:pt x="2240" y="640"/>
                  </a:lnTo>
                  <a:lnTo>
                    <a:pt x="9600" y="640"/>
                  </a:lnTo>
                  <a:lnTo>
                    <a:pt x="9600" y="9600"/>
                  </a:lnTo>
                  <a:lnTo>
                    <a:pt x="8320" y="9600"/>
                  </a:lnTo>
                  <a:lnTo>
                    <a:pt x="8320" y="2240"/>
                  </a:lnTo>
                  <a:cubicBezTo>
                    <a:pt x="8320" y="2080"/>
                    <a:pt x="8160" y="1920"/>
                    <a:pt x="8000" y="19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2" name="椭圆 71"/>
            <p:cNvSpPr/>
            <p:nvPr/>
          </p:nvSpPr>
          <p:spPr>
            <a:xfrm>
              <a:off x="6148986"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1" name="Oval 72"/>
            <p:cNvSpPr/>
            <p:nvPr/>
          </p:nvSpPr>
          <p:spPr>
            <a:xfrm>
              <a:off x="6283389" y="1781657"/>
              <a:ext cx="229566" cy="23976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sp>
          <p:nvSpPr>
            <p:cNvPr id="75" name="椭圆 74"/>
            <p:cNvSpPr/>
            <p:nvPr/>
          </p:nvSpPr>
          <p:spPr>
            <a:xfrm>
              <a:off x="6753328" y="1652353"/>
              <a:ext cx="498372" cy="498372"/>
            </a:xfrm>
            <a:prstGeom prst="ellipse">
              <a:avLst/>
            </a:prstGeom>
            <a:solidFill>
              <a:srgbClr val="F79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charset="0"/>
              </a:endParaRPr>
            </a:p>
          </p:txBody>
        </p:sp>
        <p:sp>
          <p:nvSpPr>
            <p:cNvPr id="80" name="Oval 75"/>
            <p:cNvSpPr/>
            <p:nvPr/>
          </p:nvSpPr>
          <p:spPr>
            <a:xfrm>
              <a:off x="6887765" y="1781657"/>
              <a:ext cx="229498" cy="23976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Roboto Black" panose="02000000000000000000"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to="" calcmode="lin" valueType="num">
                                      <p:cBhvr>
                                        <p:cTn id="7" dur="1" fill="hold"/>
                                        <p:tgtEl>
                                          <p:spTgt spid="6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1264" y="1855685"/>
            <a:ext cx="710443" cy="271640"/>
          </a:xfrm>
          <a:prstGeom prst="rect">
            <a:avLst/>
          </a:prstGeom>
        </p:spPr>
      </p:pic>
      <p:sp>
        <p:nvSpPr>
          <p:cNvPr id="5" name="Title 1"/>
          <p:cNvSpPr>
            <a:spLocks noGrp="1"/>
          </p:cNvSpPr>
          <p:nvPr/>
        </p:nvSpPr>
        <p:spPr>
          <a:xfrm>
            <a:off x="986155" y="1684655"/>
            <a:ext cx="9749155" cy="89090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a:t>
            </a:r>
            <a:r>
              <a:rPr lang="en-US" altLang="en-US" sz="2000" b="1">
                <a:solidFill>
                  <a:schemeClr val="accent4"/>
                </a:solidFill>
                <a:latin typeface="Times New Roman" panose="02020603050405020304" charset="0"/>
                <a:cs typeface="Times New Roman" panose="02020603050405020304" charset="0"/>
              </a:rPr>
              <a:t>Làm thế nào </a:t>
            </a:r>
            <a:r>
              <a:rPr lang="en-US" altLang="en-US" sz="2000" b="1">
                <a:solidFill>
                  <a:schemeClr val="accent4"/>
                </a:solidFill>
                <a:latin typeface="Times New Roman" panose="02020603050405020304" charset="0"/>
                <a:cs typeface="Times New Roman" panose="02020603050405020304" charset="0"/>
              </a:rPr>
              <a:t>đ</a:t>
            </a:r>
            <a:r>
              <a:rPr lang="en-US" altLang="en-US" sz="2000" b="1">
                <a:solidFill>
                  <a:schemeClr val="accent4"/>
                </a:solidFill>
                <a:latin typeface="Times New Roman" panose="02020603050405020304" charset="0"/>
                <a:cs typeface="Times New Roman" panose="02020603050405020304" charset="0"/>
              </a:rPr>
              <a:t>ể xác </a:t>
            </a:r>
            <a:r>
              <a:rPr lang="en-US" altLang="en-US" sz="2000" b="1">
                <a:solidFill>
                  <a:schemeClr val="accent4"/>
                </a:solidFill>
                <a:latin typeface="Times New Roman" panose="02020603050405020304" charset="0"/>
                <a:cs typeface="Times New Roman" panose="02020603050405020304" charset="0"/>
              </a:rPr>
              <a:t>đ</a:t>
            </a:r>
            <a:r>
              <a:rPr lang="en-US" altLang="en-US" sz="2000" b="1">
                <a:solidFill>
                  <a:schemeClr val="accent4"/>
                </a:solidFill>
                <a:latin typeface="Times New Roman" panose="02020603050405020304" charset="0"/>
                <a:cs typeface="Times New Roman" panose="02020603050405020304" charset="0"/>
              </a:rPr>
              <a:t>ịnh phân bố của một tập dữ liệu? Các loại phân bố phổ biến là gì (ví dụ: phân bố chuẩn, lệch trái, lệch phải)?</a:t>
            </a:r>
            <a:endParaRPr lang="en-US" altLang="en-US" sz="2000" b="1">
              <a:solidFill>
                <a:schemeClr val="accent4"/>
              </a:solidFill>
              <a:latin typeface="Times New Roman" panose="02020603050405020304" charset="0"/>
              <a:cs typeface="Times New Roman" panose="02020603050405020304" charset="0"/>
            </a:endParaRPr>
          </a:p>
        </p:txBody>
      </p:sp>
      <p:pic>
        <p:nvPicPr>
          <p:cNvPr id="6"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668179" y="2294470"/>
            <a:ext cx="710443" cy="271640"/>
          </a:xfrm>
          <a:prstGeom prst="rect">
            <a:avLst/>
          </a:prstGeom>
        </p:spPr>
      </p:pic>
      <p:sp>
        <p:nvSpPr>
          <p:cNvPr id="9" name="Title 1"/>
          <p:cNvSpPr>
            <a:spLocks noGrp="1"/>
          </p:cNvSpPr>
          <p:nvPr/>
        </p:nvSpPr>
        <p:spPr>
          <a:xfrm>
            <a:off x="890270" y="203835"/>
            <a:ext cx="10515600" cy="612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a:t>
            </a:r>
            <a:r>
              <a:rPr lang="en-US" altLang="en-US" sz="1800">
                <a:solidFill>
                  <a:schemeClr val="tx1"/>
                </a:solidFill>
                <a:latin typeface="Times New Roman" panose="02020603050405020304" charset="0"/>
                <a:cs typeface="Times New Roman" panose="02020603050405020304" charset="0"/>
              </a:rPr>
              <a:t>* Khi nào nên dùng Trung vị thay vì Trung bình?</a:t>
            </a:r>
            <a:endParaRPr lang="en-US" altLang="en-US" sz="1800">
              <a:solidFill>
                <a:schemeClr val="tx1"/>
              </a:solidFill>
              <a:latin typeface="Times New Roman" panose="02020603050405020304" charset="0"/>
              <a:cs typeface="Times New Roman" panose="02020603050405020304" charset="0"/>
            </a:endParaRPr>
          </a:p>
        </p:txBody>
      </p:sp>
      <p:sp>
        <p:nvSpPr>
          <p:cNvPr id="8" name="Title 7"/>
          <p:cNvSpPr>
            <a:spLocks noGrp="1"/>
          </p:cNvSpPr>
          <p:nvPr>
            <p:ph type="title"/>
          </p:nvPr>
        </p:nvSpPr>
        <p:spPr>
          <a:xfrm>
            <a:off x="763270" y="694055"/>
            <a:ext cx="10515600" cy="990600"/>
          </a:xfrm>
        </p:spPr>
        <p:txBody>
          <a:bodyPr>
            <a:normAutofit/>
          </a:bodyPr>
          <a:p>
            <a:pPr>
              <a:lnSpc>
                <a:spcPct val="150000"/>
              </a:lnSpc>
            </a:pPr>
            <a:r>
              <a:rPr lang="vi-VN" altLang="en-US" sz="1800">
                <a:solidFill>
                  <a:schemeClr val="tx1"/>
                </a:solidFill>
                <a:latin typeface="Times New Roman" panose="02020603050405020304" charset="0"/>
                <a:cs typeface="Times New Roman" panose="02020603050405020304" charset="0"/>
              </a:rPr>
              <a:t>      - </a:t>
            </a:r>
            <a:r>
              <a:rPr lang="en-US" altLang="en-US" sz="1800">
                <a:solidFill>
                  <a:schemeClr val="tx1"/>
                </a:solidFill>
                <a:latin typeface="Times New Roman" panose="02020603050405020304" charset="0"/>
                <a:cs typeface="Times New Roman" panose="02020603050405020304" charset="0"/>
              </a:rPr>
              <a:t>Việc lựa chọn giữa Trung vị và Trung bình phụ thuộc vào tính chất của dữ liệu. Nguyên tắc chung là: Sử dụng Trung vị khi tập dữ liệu có sự hiện diện của các giá trị ngoại lai (outliers) hoặc phân phối lệch.</a:t>
            </a:r>
            <a:endParaRPr lang="en-US" altLang="en-US" sz="1800">
              <a:solidFill>
                <a:schemeClr val="tx1"/>
              </a:solidFill>
              <a:latin typeface="Times New Roman" panose="02020603050405020304" charset="0"/>
              <a:cs typeface="Times New Roman" panose="02020603050405020304" charset="0"/>
            </a:endParaRPr>
          </a:p>
        </p:txBody>
      </p:sp>
      <p:sp>
        <p:nvSpPr>
          <p:cNvPr id="10" name="Title 7"/>
          <p:cNvSpPr>
            <a:spLocks noGrp="1"/>
          </p:cNvSpPr>
          <p:nvPr/>
        </p:nvSpPr>
        <p:spPr>
          <a:xfrm>
            <a:off x="763270" y="2504440"/>
            <a:ext cx="10515600" cy="675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solidFill>
                  <a:schemeClr val="tx1"/>
                </a:solidFill>
                <a:latin typeface="Times New Roman" panose="02020603050405020304" charset="0"/>
                <a:cs typeface="Times New Roman" panose="02020603050405020304" charset="0"/>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Làm thế nào để xác định phân bố của một tập dữ liệu?</a:t>
            </a:r>
            <a:endParaRPr lang="en-US" altLang="en-US" sz="1800">
              <a:solidFill>
                <a:schemeClr val="tx1"/>
              </a:solidFill>
              <a:latin typeface="Times New Roman" panose="02020603050405020304" charset="0"/>
              <a:cs typeface="Times New Roman" panose="02020603050405020304" charset="0"/>
            </a:endParaRPr>
          </a:p>
        </p:txBody>
      </p:sp>
      <p:sp>
        <p:nvSpPr>
          <p:cNvPr id="11" name="Title 7"/>
          <p:cNvSpPr>
            <a:spLocks noGrp="1"/>
          </p:cNvSpPr>
          <p:nvPr/>
        </p:nvSpPr>
        <p:spPr>
          <a:xfrm>
            <a:off x="1283970" y="3086100"/>
            <a:ext cx="10515600" cy="468630"/>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Trực quan hóa bằng biểu đồ (Visualization)</a:t>
            </a:r>
            <a:endParaRPr lang="en-US" altLang="en-US" sz="1800">
              <a:solidFill>
                <a:schemeClr val="tx1"/>
              </a:solidFill>
              <a:latin typeface="Times New Roman" panose="02020603050405020304" charset="0"/>
              <a:cs typeface="Times New Roman" panose="02020603050405020304" charset="0"/>
            </a:endParaRPr>
          </a:p>
        </p:txBody>
      </p:sp>
      <p:pic>
        <p:nvPicPr>
          <p:cNvPr id="32" name="Picture 8"/>
          <p:cNvPicPr>
            <a:picLocks noChangeAspect="1"/>
          </p:cNvPicPr>
          <p:nvPr/>
        </p:nvPicPr>
        <p:blipFill>
          <a:blip r:embed="rId3"/>
          <a:stretch>
            <a:fillRect/>
          </a:stretch>
        </p:blipFill>
        <p:spPr>
          <a:xfrm>
            <a:off x="2328545" y="4161790"/>
            <a:ext cx="1814195" cy="1769745"/>
          </a:xfrm>
          <a:prstGeom prst="rect">
            <a:avLst/>
          </a:prstGeom>
          <a:noFill/>
          <a:ln>
            <a:noFill/>
          </a:ln>
        </p:spPr>
      </p:pic>
      <p:sp>
        <p:nvSpPr>
          <p:cNvPr id="2" name="Title 7"/>
          <p:cNvSpPr>
            <a:spLocks noGrp="1"/>
          </p:cNvSpPr>
          <p:nvPr/>
        </p:nvSpPr>
        <p:spPr>
          <a:xfrm>
            <a:off x="1017270" y="3432175"/>
            <a:ext cx="10515600"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Biểu đồ Histogram (Biểu đồ tần suất)</a:t>
            </a:r>
            <a:endParaRPr lang="en-US" altLang="en-US" sz="1800">
              <a:solidFill>
                <a:schemeClr val="tx1"/>
              </a:solidFill>
              <a:latin typeface="Times New Roman" panose="02020603050405020304" charset="0"/>
              <a:cs typeface="Times New Roman" panose="02020603050405020304" charset="0"/>
            </a:endParaRPr>
          </a:p>
        </p:txBody>
      </p:sp>
      <p:sp>
        <p:nvSpPr>
          <p:cNvPr id="3" name="Title 7"/>
          <p:cNvSpPr>
            <a:spLocks noGrp="1"/>
          </p:cNvSpPr>
          <p:nvPr/>
        </p:nvSpPr>
        <p:spPr>
          <a:xfrm>
            <a:off x="6755765" y="3432175"/>
            <a:ext cx="5277485"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Biểu đồ Q-Q (Quantile-Quantile Plot)</a:t>
            </a:r>
            <a:endParaRPr lang="en-US" altLang="en-US" sz="1800">
              <a:solidFill>
                <a:schemeClr val="tx1"/>
              </a:solidFill>
              <a:latin typeface="Times New Roman" panose="02020603050405020304" charset="0"/>
              <a:cs typeface="Times New Roman" panose="02020603050405020304" charset="0"/>
            </a:endParaRPr>
          </a:p>
        </p:txBody>
      </p:sp>
      <p:pic>
        <p:nvPicPr>
          <p:cNvPr id="26" name="Picture 2"/>
          <p:cNvPicPr>
            <a:picLocks noChangeAspect="1"/>
          </p:cNvPicPr>
          <p:nvPr/>
        </p:nvPicPr>
        <p:blipFill>
          <a:blip r:embed="rId4"/>
          <a:stretch>
            <a:fillRect/>
          </a:stretch>
        </p:blipFill>
        <p:spPr>
          <a:xfrm>
            <a:off x="6264910" y="3999230"/>
            <a:ext cx="4730750" cy="1885950"/>
          </a:xfrm>
          <a:prstGeom prst="rect">
            <a:avLst/>
          </a:prstGeom>
          <a:noFill/>
          <a:ln>
            <a:noFill/>
          </a:ln>
        </p:spPr>
      </p:pic>
      <p:sp>
        <p:nvSpPr>
          <p:cNvPr id="7" name="Title 7"/>
          <p:cNvSpPr>
            <a:spLocks noGrp="1"/>
          </p:cNvSpPr>
          <p:nvPr/>
        </p:nvSpPr>
        <p:spPr>
          <a:xfrm>
            <a:off x="6755765" y="5802630"/>
            <a:ext cx="3733800"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i="1">
                <a:solidFill>
                  <a:schemeClr val="tx1"/>
                </a:solidFill>
                <a:latin typeface="Times New Roman" panose="02020603050405020304" charset="0"/>
                <a:cs typeface="Times New Roman" panose="02020603050405020304" charset="0"/>
              </a:rPr>
              <a:t>Biểu </a:t>
            </a:r>
            <a:r>
              <a:rPr lang="" altLang="en-US" sz="1800" i="1">
                <a:solidFill>
                  <a:schemeClr val="tx1"/>
                </a:solidFill>
                <a:latin typeface="Times New Roman" panose="02020603050405020304" charset="0"/>
                <a:cs typeface="Times New Roman" panose="02020603050405020304" charset="0"/>
              </a:rPr>
              <a:t>đ</a:t>
            </a:r>
            <a:r>
              <a:rPr lang="en-US" altLang="en-US" sz="1800" i="1">
                <a:solidFill>
                  <a:schemeClr val="tx1"/>
                </a:solidFill>
                <a:latin typeface="Times New Roman" panose="02020603050405020304" charset="0"/>
                <a:cs typeface="Times New Roman" panose="02020603050405020304" charset="0"/>
              </a:rPr>
              <a:t>ồ dữ liệu phân phối chuẩn</a:t>
            </a:r>
            <a:endParaRPr lang="en-US" altLang="en-US" sz="1800" i="1">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to="" calcmode="lin" valueType="num">
                                      <p:cBhvr>
                                        <p:cTn id="12" dur="1" fill="hold"/>
                                        <p:tgtEl>
                                          <p:spTgt spid="8"/>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to="" calcmode="lin" valueType="num">
                                      <p:cBhvr>
                                        <p:cTn id="22" dur="1" fill="hold"/>
                                        <p:tgtEl>
                                          <p:spTgt spid="5"/>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to="" calcmode="lin" valueType="num">
                                      <p:cBhvr>
                                        <p:cTn id="27" dur="1" fill="hold"/>
                                        <p:tgtEl>
                                          <p:spTgt spid="6"/>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to="" calcmode="lin" valueType="num">
                                      <p:cBhvr>
                                        <p:cTn id="32" dur="1" fill="hold"/>
                                        <p:tgtEl>
                                          <p:spTgt spid="10"/>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to="" calcmode="lin" valueType="num">
                                      <p:cBhvr>
                                        <p:cTn id="37" dur="1" fill="hold"/>
                                        <p:tgtEl>
                                          <p:spTgt spid="11"/>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to="" calcmode="lin" valueType="num">
                                      <p:cBhvr>
                                        <p:cTn id="42" dur="1" fill="hold"/>
                                        <p:tgtEl>
                                          <p:spTgt spid="2"/>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 to="" calcmode="lin" valueType="num">
                                      <p:cBhvr>
                                        <p:cTn id="47" dur="1" fill="hold"/>
                                        <p:tgtEl>
                                          <p:spTgt spid="32"/>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 to="" calcmode="lin" valueType="num">
                                      <p:cBhvr>
                                        <p:cTn id="52" dur="1" fill="hold"/>
                                        <p:tgtEl>
                                          <p:spTgt spid="3"/>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 to="" calcmode="lin" valueType="num">
                                      <p:cBhvr>
                                        <p:cTn id="57" dur="1" fill="hold"/>
                                        <p:tgtEl>
                                          <p:spTgt spid="26"/>
                                        </p:tgtEl>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 to="" calcmode="lin" valueType="num">
                                      <p:cBhvr>
                                        <p:cTn id="62"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5" grpId="0"/>
      <p:bldP spid="5" grpId="1"/>
      <p:bldP spid="10" grpId="0"/>
      <p:bldP spid="10" grpId="1"/>
      <p:bldP spid="11" grpId="0"/>
      <p:bldP spid="11" grpId="1"/>
      <p:bldP spid="2" grpId="0"/>
      <p:bldP spid="2" grpId="1"/>
      <p:bldP spid="3" grpId="0"/>
      <p:bldP spid="3"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itle 7"/>
          <p:cNvSpPr>
            <a:spLocks noGrp="1"/>
          </p:cNvSpPr>
          <p:nvPr/>
        </p:nvSpPr>
        <p:spPr>
          <a:xfrm>
            <a:off x="7373620" y="2821940"/>
            <a:ext cx="2955290" cy="607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Độ nhọn (Kurtosis)</a:t>
            </a:r>
            <a:endParaRPr lang="en-US" altLang="en-US" sz="1800">
              <a:solidFill>
                <a:schemeClr val="tx1"/>
              </a:solidFill>
              <a:latin typeface="Times New Roman" panose="02020603050405020304" charset="0"/>
              <a:cs typeface="Times New Roman" panose="02020603050405020304" charset="0"/>
            </a:endParaRPr>
          </a:p>
        </p:txBody>
      </p:sp>
      <p:sp>
        <p:nvSpPr>
          <p:cNvPr id="14" name="Title 7"/>
          <p:cNvSpPr>
            <a:spLocks noGrp="1"/>
          </p:cNvSpPr>
          <p:nvPr/>
        </p:nvSpPr>
        <p:spPr>
          <a:xfrm>
            <a:off x="1431290" y="2351405"/>
            <a:ext cx="10515600"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Sử dụng các thước đo thống kê (Statistical Measures)</a:t>
            </a:r>
            <a:endParaRPr lang="en-US" altLang="en-US" sz="1800">
              <a:solidFill>
                <a:schemeClr val="tx1"/>
              </a:solidFill>
              <a:latin typeface="Times New Roman" panose="02020603050405020304" charset="0"/>
              <a:cs typeface="Times New Roman" panose="02020603050405020304" charset="0"/>
            </a:endParaRPr>
          </a:p>
        </p:txBody>
      </p:sp>
      <p:sp>
        <p:nvSpPr>
          <p:cNvPr id="4" name="Title 7"/>
          <p:cNvSpPr>
            <a:spLocks noGrp="1"/>
          </p:cNvSpPr>
          <p:nvPr/>
        </p:nvSpPr>
        <p:spPr>
          <a:xfrm>
            <a:off x="1431290" y="494030"/>
            <a:ext cx="5255895"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 </a:t>
            </a:r>
            <a:r>
              <a:rPr lang="en-US" altLang="en-US" sz="1800">
                <a:latin typeface="Times New Roman" panose="02020603050405020304" charset="0"/>
                <a:cs typeface="Times New Roman" panose="02020603050405020304" charset="0"/>
                <a:sym typeface="+mn-ea"/>
              </a:rPr>
              <a:t>Biểu đồ Q-Q (Quantile-Quantile Plot)</a:t>
            </a:r>
            <a:endParaRPr lang="en-US" altLang="en-US" sz="1800">
              <a:solidFill>
                <a:schemeClr val="tx1"/>
              </a:solidFill>
              <a:latin typeface="Times New Roman" panose="02020603050405020304" charset="0"/>
              <a:cs typeface="Times New Roman" panose="02020603050405020304" charset="0"/>
            </a:endParaRPr>
          </a:p>
        </p:txBody>
      </p:sp>
      <p:pic>
        <p:nvPicPr>
          <p:cNvPr id="27" name="Picture 3"/>
          <p:cNvPicPr>
            <a:picLocks noChangeAspect="1"/>
          </p:cNvPicPr>
          <p:nvPr/>
        </p:nvPicPr>
        <p:blipFill>
          <a:blip r:embed="rId1"/>
          <a:stretch>
            <a:fillRect/>
          </a:stretch>
        </p:blipFill>
        <p:spPr>
          <a:xfrm>
            <a:off x="6026150" y="299085"/>
            <a:ext cx="3376930" cy="1977390"/>
          </a:xfrm>
          <a:prstGeom prst="rect">
            <a:avLst/>
          </a:prstGeom>
          <a:noFill/>
          <a:ln>
            <a:noFill/>
          </a:ln>
        </p:spPr>
      </p:pic>
      <p:pic>
        <p:nvPicPr>
          <p:cNvPr id="28" name="Picture 4"/>
          <p:cNvPicPr>
            <a:picLocks noChangeAspect="1"/>
          </p:cNvPicPr>
          <p:nvPr/>
        </p:nvPicPr>
        <p:blipFill>
          <a:blip r:embed="rId2"/>
          <a:stretch>
            <a:fillRect/>
          </a:stretch>
        </p:blipFill>
        <p:spPr>
          <a:xfrm>
            <a:off x="1431290" y="3429000"/>
            <a:ext cx="2962275" cy="2741930"/>
          </a:xfrm>
          <a:prstGeom prst="rect">
            <a:avLst/>
          </a:prstGeom>
          <a:noFill/>
          <a:ln>
            <a:noFill/>
          </a:ln>
        </p:spPr>
      </p:pic>
      <p:sp>
        <p:nvSpPr>
          <p:cNvPr id="7" name="Title 7"/>
          <p:cNvSpPr>
            <a:spLocks noGrp="1"/>
          </p:cNvSpPr>
          <p:nvPr/>
        </p:nvSpPr>
        <p:spPr>
          <a:xfrm>
            <a:off x="1431290" y="2806065"/>
            <a:ext cx="2689225" cy="622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Độ lệch (Skewness)</a:t>
            </a:r>
            <a:endParaRPr lang="en-US" altLang="en-US" sz="1800">
              <a:solidFill>
                <a:schemeClr val="tx1"/>
              </a:solidFill>
              <a:latin typeface="Times New Roman" panose="02020603050405020304" charset="0"/>
              <a:cs typeface="Times New Roman" panose="02020603050405020304" charset="0"/>
            </a:endParaRPr>
          </a:p>
        </p:txBody>
      </p:sp>
      <p:pic>
        <p:nvPicPr>
          <p:cNvPr id="29" name="Picture 5"/>
          <p:cNvPicPr>
            <a:picLocks noChangeAspect="1"/>
          </p:cNvPicPr>
          <p:nvPr/>
        </p:nvPicPr>
        <p:blipFill>
          <a:blip r:embed="rId3"/>
          <a:stretch>
            <a:fillRect/>
          </a:stretch>
        </p:blipFill>
        <p:spPr>
          <a:xfrm>
            <a:off x="6843395" y="3529965"/>
            <a:ext cx="3485515" cy="25406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to="" calcmode="lin" valueType="num">
                                      <p:cBhvr>
                                        <p:cTn id="12" dur="1" fill="hold"/>
                                        <p:tgtEl>
                                          <p:spTgt spid="27"/>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to="" calcmode="lin" valueType="num">
                                      <p:cBhvr>
                                        <p:cTn id="17" dur="1" fill="hold"/>
                                        <p:tgtEl>
                                          <p:spTgt spid="1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to="" calcmode="lin" valueType="num">
                                      <p:cBhvr>
                                        <p:cTn id="27" dur="1" fill="hold"/>
                                        <p:tgtEl>
                                          <p:spTgt spid="28"/>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to="" calcmode="lin" valueType="num">
                                      <p:cBhvr>
                                        <p:cTn id="32" dur="1" fill="hold"/>
                                        <p:tgtEl>
                                          <p:spTgt spid="1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to="" calcmode="lin" valueType="num">
                                      <p:cBhvr>
                                        <p:cTn id="37" dur="1" fill="hold"/>
                                        <p:tgtEl>
                                          <p:spTgt spid="2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4" grpId="0"/>
      <p:bldP spid="14" grpId="1"/>
      <p:bldP spid="7" grpId="0"/>
      <p:bldP spid="7"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
          <p:cNvSpPr>
            <a:spLocks noGrp="1"/>
          </p:cNvSpPr>
          <p:nvPr/>
        </p:nvSpPr>
        <p:spPr>
          <a:xfrm>
            <a:off x="528320" y="194310"/>
            <a:ext cx="11537950" cy="47307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vi-VN" altLang="en-US" sz="20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Các loại phân bố phổ biến là gì (ví dụ: phân bố chuẩn, lệch trái, lệch phải)?</a:t>
            </a:r>
            <a:endParaRPr lang="en-US" altLang="en-US" sz="2000">
              <a:latin typeface="Times New Roman" panose="02020603050405020304" charset="0"/>
              <a:cs typeface="Times New Roman" panose="02020603050405020304" charset="0"/>
            </a:endParaRPr>
          </a:p>
        </p:txBody>
      </p:sp>
      <p:sp>
        <p:nvSpPr>
          <p:cNvPr id="15" name="Title 1"/>
          <p:cNvSpPr>
            <a:spLocks noGrp="1"/>
          </p:cNvSpPr>
          <p:nvPr/>
        </p:nvSpPr>
        <p:spPr>
          <a:xfrm>
            <a:off x="654050" y="592455"/>
            <a:ext cx="8350885" cy="4838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rPr>
              <a:t> </a:t>
            </a:r>
            <a:r>
              <a:rPr lang="en-US" altLang="en-US" sz="2000">
                <a:latin typeface="Times New Roman" panose="02020603050405020304" charset="0"/>
                <a:cs typeface="Times New Roman" panose="02020603050405020304" charset="0"/>
              </a:rPr>
              <a:t>+ Phân bố Chuẩn (Normal Distribution - Phân bố Gauss)</a:t>
            </a:r>
            <a:endParaRPr lang="en-US" altLang="en-US" sz="2000">
              <a:latin typeface="Times New Roman" panose="02020603050405020304" charset="0"/>
              <a:cs typeface="Times New Roman" panose="02020603050405020304" charset="0"/>
            </a:endParaRPr>
          </a:p>
        </p:txBody>
      </p:sp>
      <p:pic>
        <p:nvPicPr>
          <p:cNvPr id="22" name="Picture 1"/>
          <p:cNvPicPr>
            <a:picLocks noChangeAspect="1"/>
          </p:cNvPicPr>
          <p:nvPr/>
        </p:nvPicPr>
        <p:blipFill>
          <a:blip r:embed="rId1"/>
          <a:stretch>
            <a:fillRect/>
          </a:stretch>
        </p:blipFill>
        <p:spPr>
          <a:xfrm>
            <a:off x="1420495" y="1076325"/>
            <a:ext cx="3702050" cy="1828800"/>
          </a:xfrm>
          <a:prstGeom prst="rect">
            <a:avLst/>
          </a:prstGeom>
          <a:noFill/>
          <a:ln>
            <a:noFill/>
          </a:ln>
        </p:spPr>
      </p:pic>
      <p:sp>
        <p:nvSpPr>
          <p:cNvPr id="16" name="Title 1"/>
          <p:cNvSpPr>
            <a:spLocks noGrp="1"/>
          </p:cNvSpPr>
          <p:nvPr/>
        </p:nvSpPr>
        <p:spPr>
          <a:xfrm>
            <a:off x="654050" y="2759075"/>
            <a:ext cx="11537950" cy="567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Hình dạng: Hình "quả chuông" đối xứng hoàn hảo.</a:t>
            </a:r>
            <a:endParaRPr lang="en-US" altLang="en-US" sz="2000">
              <a:latin typeface="Times New Roman" panose="02020603050405020304" charset="0"/>
              <a:cs typeface="Times New Roman" panose="02020603050405020304" charset="0"/>
            </a:endParaRPr>
          </a:p>
        </p:txBody>
      </p:sp>
      <p:sp>
        <p:nvSpPr>
          <p:cNvPr id="17" name="Title 1"/>
          <p:cNvSpPr>
            <a:spLocks noGrp="1"/>
          </p:cNvSpPr>
          <p:nvPr/>
        </p:nvSpPr>
        <p:spPr>
          <a:xfrm>
            <a:off x="528320" y="3145155"/>
            <a:ext cx="6152515" cy="567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Đặc điểm:</a:t>
            </a:r>
            <a:endParaRPr lang="en-US" altLang="en-US" sz="2000">
              <a:latin typeface="Times New Roman" panose="02020603050405020304" charset="0"/>
              <a:cs typeface="Times New Roman" panose="02020603050405020304" charset="0"/>
            </a:endParaRPr>
          </a:p>
        </p:txBody>
      </p:sp>
      <p:sp>
        <p:nvSpPr>
          <p:cNvPr id="18" name="Title 1"/>
          <p:cNvSpPr>
            <a:spLocks noGrp="1"/>
          </p:cNvSpPr>
          <p:nvPr/>
        </p:nvSpPr>
        <p:spPr>
          <a:xfrm>
            <a:off x="528320" y="3556635"/>
            <a:ext cx="10644505" cy="1430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Trung bình = Trung vị = Yếu vị.</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Có dạng đối xứng qua trung bình.</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Được mô tả đầy đủ chỉ bằng hai tham số: Trung bình (μ - vị trí) và Độ lệch chuẩn (σ - độ trải rộng).</a:t>
            </a:r>
            <a:endParaRPr lang="en-US" altLang="en-US" sz="2000">
              <a:latin typeface="Times New Roman" panose="02020603050405020304" charset="0"/>
              <a:cs typeface="Times New Roman" panose="02020603050405020304" charset="0"/>
            </a:endParaRPr>
          </a:p>
        </p:txBody>
      </p:sp>
      <p:sp>
        <p:nvSpPr>
          <p:cNvPr id="19" name="Title 1"/>
          <p:cNvSpPr>
            <a:spLocks noGrp="1"/>
          </p:cNvSpPr>
          <p:nvPr/>
        </p:nvSpPr>
        <p:spPr>
          <a:xfrm>
            <a:off x="327025" y="4800600"/>
            <a:ext cx="11537950"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Ứng dụng: Rất phổ biến trong tự nhiên và xã hội. </a:t>
            </a:r>
            <a:endParaRPr lang="en-US" alt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to="" calcmode="lin" valueType="num">
                                      <p:cBhvr>
                                        <p:cTn id="12" dur="1" fill="hold"/>
                                        <p:tgtEl>
                                          <p:spTgt spid="15"/>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to="" calcmode="lin" valueType="num">
                                      <p:cBhvr>
                                        <p:cTn id="17" dur="1" fill="hold"/>
                                        <p:tgtEl>
                                          <p:spTgt spid="2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to="" calcmode="lin" valueType="num">
                                      <p:cBhvr>
                                        <p:cTn id="22" dur="1" fill="hold"/>
                                        <p:tgtEl>
                                          <p:spTgt spid="16"/>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to="" calcmode="lin" valueType="num">
                                      <p:cBhvr>
                                        <p:cTn id="27" dur="1" fill="hold"/>
                                        <p:tgtEl>
                                          <p:spTgt spid="17"/>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to="" calcmode="lin" valueType="num">
                                      <p:cBhvr>
                                        <p:cTn id="32" dur="1" fill="hold"/>
                                        <p:tgtEl>
                                          <p:spTgt spid="18"/>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to="" calcmode="lin" valueType="num">
                                      <p:cBhvr>
                                        <p:cTn id="37" dur="1" fill="hold"/>
                                        <p:tgtEl>
                                          <p:spTgt spid="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P spid="18" grpId="0"/>
      <p:bldP spid="18" grpId="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Title 1"/>
          <p:cNvSpPr>
            <a:spLocks noGrp="1"/>
          </p:cNvSpPr>
          <p:nvPr/>
        </p:nvSpPr>
        <p:spPr>
          <a:xfrm>
            <a:off x="654050" y="287655"/>
            <a:ext cx="11537950"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Phân bố Lệch (Skewed Distribution)</a:t>
            </a:r>
            <a:endParaRPr lang="en-US" altLang="en-US" sz="2000">
              <a:latin typeface="Times New Roman" panose="02020603050405020304" charset="0"/>
              <a:cs typeface="Times New Roman" panose="02020603050405020304" charset="0"/>
            </a:endParaRPr>
          </a:p>
        </p:txBody>
      </p:sp>
      <p:sp>
        <p:nvSpPr>
          <p:cNvPr id="21" name="Title 1"/>
          <p:cNvSpPr>
            <a:spLocks noGrp="1"/>
          </p:cNvSpPr>
          <p:nvPr/>
        </p:nvSpPr>
        <p:spPr>
          <a:xfrm>
            <a:off x="739140" y="697865"/>
            <a:ext cx="11537950"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vi-VN" sz="1800">
                <a:latin typeface="Times New Roman" panose="02020603050405020304" charset="0"/>
                <a:cs typeface="Times New Roman" panose="02020603050405020304" charset="0"/>
                <a:sym typeface="+mn-ea"/>
              </a:rPr>
              <a:t>  </a:t>
            </a: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Phân bố Lệch Phải (Positive Skew):</a:t>
            </a:r>
            <a:endParaRPr lang="en-US" altLang="en-US" sz="2000">
              <a:latin typeface="Times New Roman" panose="02020603050405020304" charset="0"/>
              <a:cs typeface="Times New Roman" panose="02020603050405020304" charset="0"/>
            </a:endParaRPr>
          </a:p>
        </p:txBody>
      </p:sp>
      <p:sp>
        <p:nvSpPr>
          <p:cNvPr id="22" name="Title 1"/>
          <p:cNvSpPr>
            <a:spLocks noGrp="1"/>
          </p:cNvSpPr>
          <p:nvPr/>
        </p:nvSpPr>
        <p:spPr>
          <a:xfrm>
            <a:off x="696595" y="2199005"/>
            <a:ext cx="11537950" cy="1229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Hình dạng: Đuôi kéo dài về phía bên phải (phía giá trị lớn hơn).</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Mối quan hệ: Trung bình &gt; Trung vị &gt; Yếu vị. Giá trị trung bình bị kéo lên cao bởi các giá trị ngoại lai ở đuôi phải.</a:t>
            </a:r>
            <a:endParaRPr lang="en-US" altLang="en-US" sz="2000">
              <a:latin typeface="Times New Roman" panose="02020603050405020304" charset="0"/>
              <a:cs typeface="Times New Roman" panose="02020603050405020304" charset="0"/>
            </a:endParaRPr>
          </a:p>
        </p:txBody>
      </p:sp>
      <p:sp>
        <p:nvSpPr>
          <p:cNvPr id="23" name="Title 1"/>
          <p:cNvSpPr>
            <a:spLocks noGrp="1"/>
          </p:cNvSpPr>
          <p:nvPr/>
        </p:nvSpPr>
        <p:spPr>
          <a:xfrm>
            <a:off x="654050" y="3128645"/>
            <a:ext cx="11537950"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en-US" altLang="en-US" sz="1800">
                <a:latin typeface="Times New Roman" panose="02020603050405020304" charset="0"/>
                <a:cs typeface="Times New Roman" panose="02020603050405020304" charset="0"/>
                <a:sym typeface="+mn-ea"/>
              </a:rPr>
              <a:t>   • Phân bố Lệch Trái (Negative Skew):</a:t>
            </a:r>
            <a:endParaRPr lang="en-US" altLang="en-US" sz="2000">
              <a:latin typeface="Times New Roman" panose="02020603050405020304" charset="0"/>
              <a:cs typeface="Times New Roman" panose="02020603050405020304" charset="0"/>
            </a:endParaRPr>
          </a:p>
        </p:txBody>
      </p:sp>
      <p:sp>
        <p:nvSpPr>
          <p:cNvPr id="24" name="Title 1"/>
          <p:cNvSpPr>
            <a:spLocks noGrp="1"/>
          </p:cNvSpPr>
          <p:nvPr/>
        </p:nvSpPr>
        <p:spPr>
          <a:xfrm>
            <a:off x="540385" y="5231130"/>
            <a:ext cx="11330305" cy="122999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Roboto Black" panose="02000000000000000000" charset="0"/>
              </a:defRPr>
            </a:lvl1pPr>
          </a:lstStyle>
          <a:p>
            <a:pPr>
              <a:lnSpc>
                <a:spcPct val="150000"/>
              </a:lnSpc>
            </a:pP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Hình dạng: Đuôi kéo dài về phía bên trái (phía giá trị nhỏ hơn).</a:t>
            </a:r>
            <a:br>
              <a:rPr lang="en-US" altLang="en-US" sz="1800">
                <a:latin typeface="Times New Roman" panose="02020603050405020304" charset="0"/>
                <a:cs typeface="Times New Roman" panose="02020603050405020304" charset="0"/>
                <a:sym typeface="+mn-ea"/>
              </a:rPr>
            </a:br>
            <a:r>
              <a:rPr lang="vi-VN" altLang="en-US" sz="1800">
                <a:latin typeface="Times New Roman" panose="02020603050405020304" charset="0"/>
                <a:cs typeface="Times New Roman" panose="02020603050405020304" charset="0"/>
                <a:sym typeface="+mn-ea"/>
              </a:rPr>
              <a:t> </a:t>
            </a:r>
            <a:r>
              <a:rPr lang="en-US" altLang="vi-VN" sz="1800">
                <a:latin typeface="Times New Roman" panose="02020603050405020304" charset="0"/>
                <a:cs typeface="Times New Roman" panose="02020603050405020304" charset="0"/>
                <a:sym typeface="+mn-ea"/>
              </a:rPr>
              <a:t>        </a:t>
            </a:r>
            <a:r>
              <a:rPr lang="en-US" altLang="en-US" sz="1800">
                <a:latin typeface="Times New Roman" panose="02020603050405020304" charset="0"/>
                <a:cs typeface="Times New Roman" panose="02020603050405020304" charset="0"/>
                <a:sym typeface="+mn-ea"/>
              </a:rPr>
              <a:t>- Mối quan hệ: Trung bình &lt; Trung vị &lt; Yếu vị. Giá trị trung bình bị kéo xuống thấp bởi các giá trị ngoại lai ở đuôi trái.          </a:t>
            </a:r>
            <a:endParaRPr lang="en-US" altLang="en-US" sz="2000">
              <a:latin typeface="Times New Roman" panose="02020603050405020304" charset="0"/>
              <a:cs typeface="Times New Roman" panose="02020603050405020304" charset="0"/>
            </a:endParaRPr>
          </a:p>
        </p:txBody>
      </p:sp>
      <p:pic>
        <p:nvPicPr>
          <p:cNvPr id="30" name="Picture 6"/>
          <p:cNvPicPr>
            <a:picLocks noChangeAspect="1"/>
          </p:cNvPicPr>
          <p:nvPr/>
        </p:nvPicPr>
        <p:blipFill>
          <a:blip r:embed="rId1"/>
          <a:stretch>
            <a:fillRect/>
          </a:stretch>
        </p:blipFill>
        <p:spPr>
          <a:xfrm>
            <a:off x="5422265" y="287655"/>
            <a:ext cx="2901950" cy="1854200"/>
          </a:xfrm>
          <a:prstGeom prst="rect">
            <a:avLst/>
          </a:prstGeom>
          <a:noFill/>
          <a:ln>
            <a:noFill/>
          </a:ln>
        </p:spPr>
      </p:pic>
      <p:pic>
        <p:nvPicPr>
          <p:cNvPr id="31" name="Picture 7"/>
          <p:cNvPicPr>
            <a:picLocks noChangeAspect="1"/>
          </p:cNvPicPr>
          <p:nvPr/>
        </p:nvPicPr>
        <p:blipFill>
          <a:blip r:embed="rId2"/>
          <a:stretch>
            <a:fillRect/>
          </a:stretch>
        </p:blipFill>
        <p:spPr>
          <a:xfrm>
            <a:off x="5498465" y="3311525"/>
            <a:ext cx="2825750" cy="1835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to="" calcmode="lin" valueType="num">
                                      <p:cBhvr>
                                        <p:cTn id="7" dur="1" fill="hold"/>
                                        <p:tgtEl>
                                          <p:spTgt spid="2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to="" calcmode="lin" valueType="num">
                                      <p:cBhvr>
                                        <p:cTn id="12" dur="1" fill="hold"/>
                                        <p:tgtEl>
                                          <p:spTgt spid="2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to="" calcmode="lin" valueType="num">
                                      <p:cBhvr>
                                        <p:cTn id="17" dur="1" fill="hold"/>
                                        <p:tgtEl>
                                          <p:spTgt spid="30"/>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to="" calcmode="lin" valueType="num">
                                      <p:cBhvr>
                                        <p:cTn id="22" dur="1" fill="hold"/>
                                        <p:tgtEl>
                                          <p:spTgt spid="2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to="" calcmode="lin" valueType="num">
                                      <p:cBhvr>
                                        <p:cTn id="27" dur="1" fill="hold"/>
                                        <p:tgtEl>
                                          <p:spTgt spid="23"/>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 to="" calcmode="lin" valueType="num">
                                      <p:cBhvr>
                                        <p:cTn id="32" dur="1" fill="hold"/>
                                        <p:tgtEl>
                                          <p:spTgt spid="31"/>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to="" calcmode="lin" valueType="num">
                                      <p:cBhvr>
                                        <p:cTn id="37" dur="1" fill="hold"/>
                                        <p:tgtEl>
                                          <p:spTgt spid="2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p:bldP spid="24" grpId="1"/>
    </p:bldLst>
  </p:timing>
</p:sld>
</file>

<file path=ppt/tags/tag1.xml><?xml version="1.0" encoding="utf-8"?>
<p:tagLst xmlns:p="http://schemas.openxmlformats.org/presentationml/2006/main">
  <p:tag name="ISLIDE.ICON" val="#95347;#95186;#405201;#369679;#405205;#405185;"/>
</p:tagLst>
</file>

<file path=ppt/tags/tag10.xml><?xml version="1.0" encoding="utf-8"?>
<p:tagLst xmlns:p="http://schemas.openxmlformats.org/presentationml/2006/main">
  <p:tag name="KSO_WM_DIAGRAM_VIRTUALLY_FRAME" val="{&quot;height&quot;:504.5,&quot;left&quot;:39.75,&quot;top&quot;:28.5,&quot;width&quot;:904.1}"/>
</p:tagLst>
</file>

<file path=ppt/tags/tag11.xml><?xml version="1.0" encoding="utf-8"?>
<p:tagLst xmlns:p="http://schemas.openxmlformats.org/presentationml/2006/main">
  <p:tag name="KSO_WM_DIAGRAM_VIRTUALLY_FRAME" val="{&quot;height&quot;:504.5,&quot;left&quot;:39.75,&quot;top&quot;:28.5,&quot;width&quot;:904.1}"/>
</p:tagLst>
</file>

<file path=ppt/tags/tag12.xml><?xml version="1.0" encoding="utf-8"?>
<p:tagLst xmlns:p="http://schemas.openxmlformats.org/presentationml/2006/main">
  <p:tag name="KSO_WM_DIAGRAM_VIRTUALLY_FRAME" val="{&quot;height&quot;:504.5,&quot;left&quot;:39.75,&quot;top&quot;:28.5,&quot;width&quot;:904.1}"/>
</p:tagLst>
</file>

<file path=ppt/tags/tag13.xml><?xml version="1.0" encoding="utf-8"?>
<p:tagLst xmlns:p="http://schemas.openxmlformats.org/presentationml/2006/main">
  <p:tag name="KSO_WM_DIAGRAM_VIRTUALLY_FRAME" val="{&quot;height&quot;:504.5,&quot;left&quot;:39.75,&quot;top&quot;:28.5,&quot;width&quot;:904.1}"/>
</p:tagLst>
</file>

<file path=ppt/tags/tag14.xml><?xml version="1.0" encoding="utf-8"?>
<p:tagLst xmlns:p="http://schemas.openxmlformats.org/presentationml/2006/main">
  <p:tag name="ISLIDE.ICON" val="#95347;#95186;#405201;#369679;#405205;#405185;"/>
</p:tagLst>
</file>

<file path=ppt/tags/tag15.xml><?xml version="1.0" encoding="utf-8"?>
<p:tagLst xmlns:p="http://schemas.openxmlformats.org/presentationml/2006/main">
  <p:tag name="TABLE_ENDDRAG_ORIGIN_RECT" val="671*331"/>
  <p:tag name="TABLE_ENDDRAG_RECT" val="144*123*671*331"/>
</p:tagLst>
</file>

<file path=ppt/tags/tag16.xml><?xml version="1.0" encoding="utf-8"?>
<p:tagLst xmlns:p="http://schemas.openxmlformats.org/presentationml/2006/main">
  <p:tag name="ISLIDE.ICON" val="#95347;#95186;#405201;#369679;#405205;#405185;"/>
</p:tagLst>
</file>

<file path=ppt/tags/tag17.xml><?xml version="1.0" encoding="utf-8"?>
<p:tagLst xmlns:p="http://schemas.openxmlformats.org/presentationml/2006/main">
  <p:tag name="TABLE_ENDDRAG_ORIGIN_RECT" val="671*370"/>
  <p:tag name="TABLE_ENDDRAG_RECT" val="144*86*671*370"/>
</p:tagLst>
</file>

<file path=ppt/tags/tag18.xml><?xml version="1.0" encoding="utf-8"?>
<p:tagLst xmlns:p="http://schemas.openxmlformats.org/presentationml/2006/main">
  <p:tag name="TABLE_ENDDRAG_ORIGIN_RECT" val="671*391"/>
  <p:tag name="TABLE_ENDDRAG_RECT" val="144*77*671*391"/>
</p:tagLst>
</file>

<file path=ppt/tags/tag19.xml><?xml version="1.0" encoding="utf-8"?>
<p:tagLst xmlns:p="http://schemas.openxmlformats.org/presentationml/2006/main">
  <p:tag name="TABLE_ENDDRAG_ORIGIN_RECT" val="671*384"/>
  <p:tag name="TABLE_ENDDRAG_RECT" val="144*101*671*384"/>
</p:tagLst>
</file>

<file path=ppt/tags/tag2.xml><?xml version="1.0" encoding="utf-8"?>
<p:tagLst xmlns:p="http://schemas.openxmlformats.org/presentationml/2006/main">
  <p:tag name="KSO_WM_DIAGRAM_VIRTUALLY_FRAME" val="{&quot;height&quot;:330.4540157480315,&quot;left&quot;:460.7255905511811,&quot;top&quot;:151.14047244094485,&quot;width&quot;:380.61464566929135}"/>
</p:tagLst>
</file>

<file path=ppt/tags/tag20.xml><?xml version="1.0" encoding="utf-8"?>
<p:tagLst xmlns:p="http://schemas.openxmlformats.org/presentationml/2006/main">
  <p:tag name="ISLIDE.ICON" val="#95347;#95186;#405201;#369679;#405205;#405185;"/>
</p:tagLst>
</file>

<file path=ppt/tags/tag21.xml><?xml version="1.0" encoding="utf-8"?>
<p:tagLst xmlns:p="http://schemas.openxmlformats.org/presentationml/2006/main">
  <p:tag name="KSO_WPP_MARK_KEY" val="6d0d03ee-cb68-45fe-8357-4736cf63c9ca"/>
  <p:tag name="COMMONDATA" val="eyJoZGlkIjoiODliZWY4OTY0MGRkODE3MzUwYWNjNzJlOTZjZjEzOWIifQ=="/>
</p:tagLst>
</file>

<file path=ppt/tags/tag3.xml><?xml version="1.0" encoding="utf-8"?>
<p:tagLst xmlns:p="http://schemas.openxmlformats.org/presentationml/2006/main">
  <p:tag name="KSO_WM_DIAGRAM_VIRTUALLY_FRAME" val="{&quot;height&quot;:330.4540157480315,&quot;left&quot;:460.7255905511811,&quot;top&quot;:151.14047244094485,&quot;width&quot;:380.61464566929135}"/>
</p:tagLst>
</file>

<file path=ppt/tags/tag4.xml><?xml version="1.0" encoding="utf-8"?>
<p:tagLst xmlns:p="http://schemas.openxmlformats.org/presentationml/2006/main">
  <p:tag name="KSO_WM_DIAGRAM_VIRTUALLY_FRAME" val="{&quot;height&quot;:330.4540157480315,&quot;left&quot;:460.7255905511811,&quot;top&quot;:151.14047244094485,&quot;width&quot;:380.61464566929135}"/>
</p:tagLst>
</file>

<file path=ppt/tags/tag5.xml><?xml version="1.0" encoding="utf-8"?>
<p:tagLst xmlns:p="http://schemas.openxmlformats.org/presentationml/2006/main">
  <p:tag name="ISLIDE.ICON" val="#95347;#95186;#405201;#369679;#405205;#405185;"/>
</p:tagLst>
</file>

<file path=ppt/tags/tag6.xml><?xml version="1.0" encoding="utf-8"?>
<p:tagLst xmlns:p="http://schemas.openxmlformats.org/presentationml/2006/main">
  <p:tag name="TABLE_ENDDRAG_ORIGIN_RECT" val="744*210"/>
  <p:tag name="TABLE_ENDDRAG_RECT" val="96*91*744*210"/>
</p:tagLst>
</file>

<file path=ppt/tags/tag7.xml><?xml version="1.0" encoding="utf-8"?>
<p:tagLst xmlns:p="http://schemas.openxmlformats.org/presentationml/2006/main">
  <p:tag name="KSO_WM_DIAGRAM_VIRTUALLY_FRAME" val="{&quot;height&quot;:504.5,&quot;left&quot;:39.75,&quot;top&quot;:28.5,&quot;width&quot;:904.1}"/>
</p:tagLst>
</file>

<file path=ppt/tags/tag8.xml><?xml version="1.0" encoding="utf-8"?>
<p:tagLst xmlns:p="http://schemas.openxmlformats.org/presentationml/2006/main">
  <p:tag name="KSO_WM_DIAGRAM_VIRTUALLY_FRAME" val="{&quot;height&quot;:504.5,&quot;left&quot;:39.75,&quot;top&quot;:28.5,&quot;width&quot;:904.1}"/>
</p:tagLst>
</file>

<file path=ppt/tags/tag9.xml><?xml version="1.0" encoding="utf-8"?>
<p:tagLst xmlns:p="http://schemas.openxmlformats.org/presentationml/2006/main">
  <p:tag name="KSO_WM_DIAGRAM_VIRTUALLY_FRAME" val="{&quot;height&quot;:504.5,&quot;left&quot;:39.75,&quot;top&quot;:28.5,&quot;width&quot;:904.1}"/>
</p:tagLst>
</file>

<file path=ppt/theme/theme1.xml><?xml version="1.0" encoding="utf-8"?>
<a:theme xmlns:a="http://schemas.openxmlformats.org/drawingml/2006/main" name="Office 主题​​">
  <a:themeElements>
    <a:clrScheme name="自定义 2077">
      <a:dk1>
        <a:sysClr val="windowText" lastClr="000000"/>
      </a:dk1>
      <a:lt1>
        <a:sysClr val="window" lastClr="FFFFFF"/>
      </a:lt1>
      <a:dk2>
        <a:srgbClr val="44546A"/>
      </a:dk2>
      <a:lt2>
        <a:srgbClr val="E7E6E6"/>
      </a:lt2>
      <a:accent1>
        <a:srgbClr val="F79976"/>
      </a:accent1>
      <a:accent2>
        <a:srgbClr val="526AAB"/>
      </a:accent2>
      <a:accent3>
        <a:srgbClr val="F79976"/>
      </a:accent3>
      <a:accent4>
        <a:srgbClr val="526AAB"/>
      </a:accent4>
      <a:accent5>
        <a:srgbClr val="F79976"/>
      </a:accent5>
      <a:accent6>
        <a:srgbClr val="526AAB"/>
      </a:accent6>
      <a:hlink>
        <a:srgbClr val="0563C1"/>
      </a:hlink>
      <a:folHlink>
        <a:srgbClr val="954F72"/>
      </a:folHlink>
    </a:clrScheme>
    <a:fontScheme name="自定义 26">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Roboto Black"/>
        <a:font script="Hebr" typeface="Robot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Robot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Roboto Black"/>
        <a:font script="Hebr" typeface="Robot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Robot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35513</Words>
  <Application>WPS Presentation</Application>
  <PresentationFormat>宽屏</PresentationFormat>
  <Paragraphs>1019</Paragraphs>
  <Slides>56</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Arial</vt:lpstr>
      <vt:lpstr>SimSun</vt:lpstr>
      <vt:lpstr>Wingdings</vt:lpstr>
      <vt:lpstr>Manrope SemiBold</vt:lpstr>
      <vt:lpstr>Roboto Black</vt:lpstr>
      <vt:lpstr>Microsoft YaHei Light</vt:lpstr>
      <vt:lpstr>Times New Roman</vt:lpstr>
      <vt:lpstr>Microsoft YaHei</vt:lpstr>
      <vt:lpstr>Arial Unicode MS</vt:lpstr>
      <vt:lpstr>Segoe UI</vt:lpstr>
      <vt:lpstr>Office 主题​​</vt:lpstr>
      <vt:lpstr>PowerPoint 演示文稿</vt:lpstr>
      <vt:lpstr>PowerPoint 演示文稿</vt:lpstr>
      <vt:lpstr>PowerPoint 演示文稿</vt:lpstr>
      <vt:lpstr>- Sự khác biệt chính:</vt:lpstr>
      <vt:lpstr>  Các thước đo thống kê mô tả chính (ví dụ: trung bình, trung vị, phương sai, độ lệch chuẩn) được sử dụng để làm gì? Trong trường hợp nào thì nên dùng trung vị thay vì trung bình?</vt:lpstr>
      <vt:lpstr>      - Việc lựa chọn giữa Trung vị và Trung bình phụ thuộc vào tính chất của dữ liệu. Nguyên tắc chung là: Sử dụng Trung vị khi tập dữ liệu có sự hiện diện của các giá trị ngoại lai (outliers) hoặc phân phối lệch.</vt:lpstr>
      <vt:lpstr>PowerPoint 演示文稿</vt:lpstr>
      <vt:lpstr>PowerPoint 演示文稿</vt:lpstr>
      <vt:lpstr>PowerPoint 演示文稿</vt:lpstr>
      <vt:lpstr>   Độ lệch chuẩn và phạm vi (range) có ý nghĩa gì trong việc đánh giá sự phân tán của  dữ liệu?</vt:lpstr>
      <vt:lpstr>PowerPoint 演示文稿</vt:lpstr>
      <vt:lpstr>Sự khác biệt giữa các thước đo như Q1, Q2, Q3 trong biểu đồ hộp (boxplot) là gì?</vt:lpstr>
      <vt:lpstr>            Làm thế nào để xử lý giá trị thiếu (missing values) trước khi tính toán các chỉ số  thống kê mô tả?</vt:lpstr>
      <vt:lpstr>               Bạn có thể giải thích cách đọc và diễn giải một biểu đồ histogram hoặc boxplot từ dữ liệu thực tế không?</vt:lpstr>
      <vt:lpstr>     • Biểu đồ trải dài từ 0 đến 10 điểm, cho thấy điểm số có sự chênh lệch đáng kể.      • Nếu các cột rất "nhọn" và tập trung quanh một khoảng hẹp, độ phân tán thấp (sinh viên đều có điểm gần như nhau). Nếu các cột "trải rộng", độ phân tán cao (điểm số chênh lệch nhiều).</vt:lpstr>
      <vt:lpstr>     • Vị trí trung tâm: Trung vị là 7.5, cho thấy điểm số "điển hình" của một sinh viên là 7.5.      •  Độ phân tán: IQR = 3 điểm. Đây là một độ phân tán trung bình.      • Hình dạng: Đường trung vị (7.5) nằm hơi lệch về phía dưới của hộp (gần Q1 hơn Q3). Điều này cho thấy phân phối hơi lệch phải (Positive Skew) - tức là phần dữ liệu bên phải (điểm cao) trải dài hơn một chút so với bên trái.      • Điểm ngoại lai: Có một giá trị ngoại lai cần được điều tra thêm.</vt:lpstr>
      <vt:lpstr>     • Vị trí trung tâm: Trung vị là 7.5, cho thấy điểm số "điển hình" của một sinh viên là 7.5.      •  Độ phân tán: IQR = 3 điểm. Đây là một độ phân tán trung bình.      • Hình dạng: Đường trung vị (7.5) nằm hơi lệch về phía dưới của hộp (gần Q1 hơn Q3). Điều này cho thấy phân phối hơi lệch phải (Positive Skew) - tức là phần dữ liệu bên phải (điểm cao) trải dài hơn một chút so với bên trái.      • Điểm ngoại lai: Có một giá trị ngoại lai cần được điều tra thêm.</vt:lpstr>
      <vt:lpstr>  Thực hiện thống kê mô tả trên tập dữ liệu về phân loại chất lượng rượu đỏ. Dữ liệu lấy tại https://www.kaggle.com/code/eisgandar/red-wine-quality-eda-classification.</vt:lpstr>
      <vt:lpstr>     - Giúp Hiểu dữ liệu Nhanh chóng và Trực quan      - Khám phá các Mẫu hình, Xu hướng và Mối quan hệ      - Phát hiện Điểm bất thường và Giá trị Ngoại lai (Outliers)      - Truyền đạt Thông tin và Kể chuyện bằng Dữ liệu (Data Storytelling)      -  Kiểm tra Giả thuyết và Xác nhận Kết quả</vt:lpstr>
      <vt:lpstr>        - Dữ liệu của tôi trông như thế nào? (Hình dạng phân phối)         - Các biến có mối quan hệ với nhau không?          - Có sự khác biệt giữa các nhóm không?         -  Dữ liệu có thay đổi theo thời gian?         - Có cụm (clusters) tự nhiên nào trong dữ liệu không?</vt:lpstr>
      <vt:lpstr>     Các loại biểu đồ phổ biến (như histogram, scatter plot, boxplot, bar chart) được sử dụng trong các trường hợp nào?</vt:lpstr>
      <vt:lpstr>     • So sánh giá trị giữa các nhóm rời rạc.      • Hiển thị tần suất của các danh mục.        • Thể hiện thứ hạng (xếp hạng sản phẩm bán chạy).       • Khi trục ngang là dữ liệu định tính (tên, danh mục, nhãn).</vt:lpstr>
      <vt:lpstr>     Làm thế nào để chọn loại biểu đồ phù hợp với đặc điểm của dữ liệu (ví dụ: dữ liệu phân loại, dữ liệu số, dữ liệu thời gian)?</vt:lpstr>
      <vt:lpstr>PowerPoint 演示文稿</vt:lpstr>
      <vt:lpstr>PowerPoint 演示文稿</vt:lpstr>
      <vt:lpstr>     Sự khác biệt giữa các thư viện trực quan hóa trong Python như Matplotlib, Seaborn và Plotly là gì?</vt:lpstr>
      <vt:lpstr>PowerPoint 演示文稿</vt:lpstr>
      <vt:lpstr>     Những nguyên tắc thiết kế nào cần tuân thủ để tạo ra một biểu đồ trực quan hóa dễ hiểu và hiệu quả?</vt:lpstr>
      <vt:lpstr>  • So sánh giữa các danh mục: Dùng Bar Chart.   • Thể hiện thành phần của một tổng thể: Dùng Pie Chart (chỉ với ít phần) hoặc Stacked Bar Chart.   • Hiển thị xu hướng theo thời gian: Dùng Line Chart.   • Cho thấy mối quan hệ giữa 2 biến: Dùng Scatter Plot.   • Hiển thị phân phối của dữ liệu: Dùng Histogram hoặc Box Plot.</vt:lpstr>
      <vt:lpstr>     Làm thế nào để tạo một biểu đồ đơn giản như histogram hoặc bar chart bằng Matplotlib? Bạn có thể chia sẻ đoạn code mẫu không?</vt:lpstr>
      <vt:lpstr>PowerPoint 演示文稿</vt:lpstr>
      <vt:lpstr>    Làm thế nào để xuất biểu đồ từ Python ra các định dạng như PNG, PDF hoặc HTML để sử dụng trong báo cáo?</vt:lpstr>
      <vt:lpstr>  Thực hiện trực quan hóa dữ liệu trên tập dữ liệu về phân loại chất lượng rượu đỏ. Dữ liệu lấy tại https://www.kaggle.com/code/eisgandar/red-wine-quality-eda-classification.</vt:lpstr>
      <vt:lpstr>    Phân tích đơn biến (univariate analysis) là gì? Nó khác gì với phân tích hai biến (bivariate analysis) trong khám phá dữ liệu?</vt:lpstr>
      <vt:lpstr>PowerPoint 演示文稿</vt:lpstr>
      <vt:lpstr>     Các thước đo thống kê nào thường được sử dụng trong phân tích đơn biến (ví dụ: trung bình, trung vị, mode, độ lệch chuẩn)?</vt:lpstr>
      <vt:lpstr>PowerPoint 演示文稿</vt:lpstr>
      <vt:lpstr>PowerPoint 演示文稿</vt:lpstr>
      <vt:lpstr>PowerPoint 演示文稿</vt:lpstr>
      <vt:lpstr>     Trong phân tích hai biến, làm thế nào để xác định mối quan hệ giữa hai biến (ví dụ: tương quan, nhân quả)?</vt:lpstr>
      <vt:lpstr>PowerPoint 演示文稿</vt:lpstr>
      <vt:lpstr>PowerPoint 演示文稿</vt:lpstr>
      <vt:lpstr>     Sự khác biệt giữa tương quan (correlation) và hiệp biến (covariance) trong phân tích hai biến là gì?</vt:lpstr>
      <vt:lpstr>PowerPoint 演示文稿</vt:lpstr>
      <vt:lpstr>     Khi nào nên sử dụng biểu đồ trực quan hóa trong phân tích đơn biến so với phân tích hai biến?</vt:lpstr>
      <vt:lpstr>     Đoạn code mẫu để tạo biểu đồ scatter plot hoặc heatmap để phân tích mối quan hệ giữa hai biến?</vt:lpstr>
      <vt:lpstr>PowerPoint 演示文稿</vt:lpstr>
      <vt:lpstr>PowerPoint 演示文稿</vt:lpstr>
      <vt:lpstr>     Làm thế nào để trực quan hóa mối quan hệ giữa một biến số và một biến phân loại bằng biểu đồ boxplot hoặc violin plot trong Python?</vt:lpstr>
      <vt:lpstr>PowerPoint 演示文稿</vt:lpstr>
      <vt:lpstr>PowerPoint 演示文稿</vt:lpstr>
      <vt:lpstr>PowerPoint 演示文稿</vt:lpstr>
      <vt:lpstr>PowerPoint 演示文稿</vt:lpstr>
      <vt:lpstr>PowerPoint 演示文稿</vt:lpstr>
      <vt:lpstr>  Tìm hiểu các tính năng và cách sử dụng sản phẩm SweetViz (https://pypi.org/project/sweetviz) áp dụng trên tập dữ liệu Marketing Campaign.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Hạ Nhi</cp:lastModifiedBy>
  <cp:revision>116</cp:revision>
  <dcterms:created xsi:type="dcterms:W3CDTF">2023-04-04T05:49:00Z</dcterms:created>
  <dcterms:modified xsi:type="dcterms:W3CDTF">2025-10-07T14:24:48Z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94DD9A8DB83A4E009E96E58396AAE22F_11</vt:lpwstr>
  </property>
  <property fmtid="{D5CDD505-2E9C-101B-9397-08002B2CF9AE}" pid="3" name="KSOProductBuildVer">
    <vt:lpwstr>1033-12.2.0.22549</vt:lpwstr>
  </property>
</Properties>
</file>